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9" r:id="rId1"/>
  </p:sldMasterIdLst>
  <p:notesMasterIdLst>
    <p:notesMasterId r:id="rId33"/>
  </p:notesMasterIdLst>
  <p:sldIdLst>
    <p:sldId id="256" r:id="rId2"/>
    <p:sldId id="263" r:id="rId3"/>
    <p:sldId id="265" r:id="rId4"/>
    <p:sldId id="261" r:id="rId5"/>
    <p:sldId id="262" r:id="rId6"/>
    <p:sldId id="280" r:id="rId7"/>
    <p:sldId id="281" r:id="rId8"/>
    <p:sldId id="258" r:id="rId9"/>
    <p:sldId id="264" r:id="rId10"/>
    <p:sldId id="266" r:id="rId11"/>
    <p:sldId id="267" r:id="rId12"/>
    <p:sldId id="268" r:id="rId13"/>
    <p:sldId id="269" r:id="rId14"/>
    <p:sldId id="270" r:id="rId15"/>
    <p:sldId id="273" r:id="rId16"/>
    <p:sldId id="271" r:id="rId17"/>
    <p:sldId id="274" r:id="rId18"/>
    <p:sldId id="275" r:id="rId19"/>
    <p:sldId id="276" r:id="rId20"/>
    <p:sldId id="277" r:id="rId21"/>
    <p:sldId id="278" r:id="rId22"/>
    <p:sldId id="282" r:id="rId23"/>
    <p:sldId id="285" r:id="rId24"/>
    <p:sldId id="283" r:id="rId25"/>
    <p:sldId id="284" r:id="rId26"/>
    <p:sldId id="286" r:id="rId27"/>
    <p:sldId id="287" r:id="rId28"/>
    <p:sldId id="289" r:id="rId29"/>
    <p:sldId id="290" r:id="rId30"/>
    <p:sldId id="291" r:id="rId31"/>
    <p:sldId id="292"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79"/>
    <p:restoredTop sz="80482"/>
  </p:normalViewPr>
  <p:slideViewPr>
    <p:cSldViewPr snapToGrid="0" snapToObjects="1">
      <p:cViewPr>
        <p:scale>
          <a:sx n="163" d="100"/>
          <a:sy n="163" d="100"/>
        </p:scale>
        <p:origin x="1776" y="360"/>
      </p:cViewPr>
      <p:guideLst/>
    </p:cSldViewPr>
  </p:slideViewPr>
  <p:notesTextViewPr>
    <p:cViewPr>
      <p:scale>
        <a:sx n="114" d="100"/>
        <a:sy n="114"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2ACB9F-8E08-1549-9204-0E14A54B5DCD}" type="datetimeFigureOut">
              <a:rPr lang="en-US" smtClean="0"/>
              <a:t>11/16/21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F949ED-D8AD-8041-93E2-C7D1A0E50554}" type="slidenum">
              <a:rPr lang="en-US" smtClean="0"/>
              <a:t>‹#›</a:t>
            </a:fld>
            <a:endParaRPr lang="en-US"/>
          </a:p>
        </p:txBody>
      </p:sp>
    </p:spTree>
    <p:extLst>
      <p:ext uri="{BB962C8B-B14F-4D97-AF65-F5344CB8AC3E}">
        <p14:creationId xmlns:p14="http://schemas.microsoft.com/office/powerpoint/2010/main" val="2971730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a:t>
            </a:r>
          </a:p>
          <a:p>
            <a:endParaRPr lang="en-US" dirty="0"/>
          </a:p>
          <a:p>
            <a:r>
              <a:rPr lang="en-US" dirty="0"/>
              <a:t>Hi, welcome</a:t>
            </a:r>
          </a:p>
          <a:p>
            <a:r>
              <a:rPr lang="en-US" dirty="0"/>
              <a:t>thanks for being here.  I'm really looking forwards to getting to know you all and hear more about your work, but first...</a:t>
            </a:r>
          </a:p>
        </p:txBody>
      </p:sp>
      <p:sp>
        <p:nvSpPr>
          <p:cNvPr id="4" name="Slide Number Placeholder 3"/>
          <p:cNvSpPr>
            <a:spLocks noGrp="1"/>
          </p:cNvSpPr>
          <p:nvPr>
            <p:ph type="sldNum" sz="quarter" idx="5"/>
          </p:nvPr>
        </p:nvSpPr>
        <p:spPr/>
        <p:txBody>
          <a:bodyPr/>
          <a:lstStyle/>
          <a:p>
            <a:fld id="{B5F949ED-D8AD-8041-93E2-C7D1A0E50554}" type="slidenum">
              <a:rPr lang="en-US" smtClean="0"/>
              <a:t>1</a:t>
            </a:fld>
            <a:endParaRPr lang="en-US"/>
          </a:p>
        </p:txBody>
      </p:sp>
    </p:spTree>
    <p:extLst>
      <p:ext uri="{BB962C8B-B14F-4D97-AF65-F5344CB8AC3E}">
        <p14:creationId xmlns:p14="http://schemas.microsoft.com/office/powerpoint/2010/main" val="29576814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working in Wayne’s group, I transition to another group in ESPM—Arthur Middleton, where I am now.</a:t>
            </a:r>
          </a:p>
          <a:p>
            <a:endParaRPr lang="en-US" dirty="0"/>
          </a:p>
          <a:p>
            <a:r>
              <a:rPr lang="en-US" dirty="0"/>
              <a:t>I’ll get into more project specifics in a second, but a brief overview: the group specializes in wildlife ecology and conservation. In other words, most of us use animal movement </a:t>
            </a:r>
            <a:r>
              <a:rPr lang="en-US" dirty="0" err="1"/>
              <a:t>gps</a:t>
            </a:r>
            <a:r>
              <a:rPr lang="en-US" dirty="0"/>
              <a:t> points perform various analyses to inform conservation work and policy</a:t>
            </a:r>
          </a:p>
          <a:p>
            <a:r>
              <a:rPr lang="en-US" dirty="0"/>
              <a:t>I have been here since September of 2019—and I was brought in to build a database compiling a bunch of movement data from a range of collaborators.  After getting that done, I transitioned to working on the projects I’ll describe in more detail later as well as others</a:t>
            </a:r>
          </a:p>
          <a:p>
            <a:endParaRPr lang="en-US" dirty="0"/>
          </a:p>
          <a:p>
            <a:r>
              <a:rPr lang="en-US" dirty="0"/>
              <a:t>Before I get into that, I will discuss the technical task I completed prior to the </a:t>
            </a:r>
            <a:r>
              <a:rPr lang="en-US" dirty="0" err="1"/>
              <a:t>inteview</a:t>
            </a:r>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10</a:t>
            </a:fld>
            <a:endParaRPr lang="en-US"/>
          </a:p>
        </p:txBody>
      </p:sp>
    </p:spTree>
    <p:extLst>
      <p:ext uri="{BB962C8B-B14F-4D97-AF65-F5344CB8AC3E}">
        <p14:creationId xmlns:p14="http://schemas.microsoft.com/office/powerpoint/2010/main" val="39993311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working in Wayne’s group, I transition to another group in ESPM—Arthur Middleton, where I am now.</a:t>
            </a:r>
          </a:p>
          <a:p>
            <a:endParaRPr lang="en-US" dirty="0"/>
          </a:p>
          <a:p>
            <a:r>
              <a:rPr lang="en-US" dirty="0"/>
              <a:t>I’ll get into more project specifics in a second, but a brief overview: the group specializes in wildlife ecology and conservation. In other words, most of us use animal movement </a:t>
            </a:r>
            <a:r>
              <a:rPr lang="en-US" dirty="0" err="1"/>
              <a:t>gps</a:t>
            </a:r>
            <a:r>
              <a:rPr lang="en-US" dirty="0"/>
              <a:t> points perform various analyses to inform conservation work and policy</a:t>
            </a:r>
          </a:p>
          <a:p>
            <a:r>
              <a:rPr lang="en-US" dirty="0"/>
              <a:t>I have been here since September of 2019—and I was brought in to build a database compiling a bunch of movement data from a range of collaborators.  After getting that done, I transitioned to working on the projects I’ll describe in more detail later as well as others</a:t>
            </a:r>
          </a:p>
          <a:p>
            <a:endParaRPr lang="en-US" dirty="0"/>
          </a:p>
          <a:p>
            <a:r>
              <a:rPr lang="en-US" dirty="0"/>
              <a:t>Before I get into that, I will discuss the technical task I completed prior to the </a:t>
            </a:r>
            <a:r>
              <a:rPr lang="en-US"/>
              <a:t>inteview</a:t>
            </a:r>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11</a:t>
            </a:fld>
            <a:endParaRPr lang="en-US"/>
          </a:p>
        </p:txBody>
      </p:sp>
    </p:spTree>
    <p:extLst>
      <p:ext uri="{BB962C8B-B14F-4D97-AF65-F5344CB8AC3E}">
        <p14:creationId xmlns:p14="http://schemas.microsoft.com/office/powerpoint/2010/main" val="3456417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Played around with the </a:t>
            </a:r>
            <a:r>
              <a:rPr lang="en-US" dirty="0" err="1"/>
              <a:t>hsds</a:t>
            </a:r>
            <a:r>
              <a:rPr lang="en-US" dirty="0"/>
              <a:t> examples, did a little background research on get a better idea of the data structure (</a:t>
            </a:r>
            <a:r>
              <a:rPr lang="en-US" dirty="0" err="1"/>
              <a:t>ie</a:t>
            </a:r>
            <a:r>
              <a:rPr lang="en-US" dirty="0"/>
              <a:t> that it was a 2x2km gridded product </a:t>
            </a:r>
            <a:r>
              <a:rPr lang="en-US" dirty="0" err="1"/>
              <a:t>etc</a:t>
            </a:r>
            <a:r>
              <a:rPr lang="en-US" dirty="0"/>
              <a:t>)</a:t>
            </a:r>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13</a:t>
            </a:fld>
            <a:endParaRPr lang="en-US"/>
          </a:p>
        </p:txBody>
      </p:sp>
    </p:spTree>
    <p:extLst>
      <p:ext uri="{BB962C8B-B14F-4D97-AF65-F5344CB8AC3E}">
        <p14:creationId xmlns:p14="http://schemas.microsoft.com/office/powerpoint/2010/main" val="3085501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14</a:t>
            </a:fld>
            <a:endParaRPr lang="en-US"/>
          </a:p>
        </p:txBody>
      </p:sp>
    </p:spTree>
    <p:extLst>
      <p:ext uri="{BB962C8B-B14F-4D97-AF65-F5344CB8AC3E}">
        <p14:creationId xmlns:p14="http://schemas.microsoft.com/office/powerpoint/2010/main" val="4038341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Luckily, this was pretty quick thanks to a paper that came out of NREL Lee et al. 2018 (I’m sure you all know it), but as a refresher, it examined almost 30 variability metrics picking out Robust Coefficient of Variation as the best metric.</a:t>
            </a:r>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15</a:t>
            </a:fld>
            <a:endParaRPr lang="en-US"/>
          </a:p>
        </p:txBody>
      </p:sp>
    </p:spTree>
    <p:extLst>
      <p:ext uri="{BB962C8B-B14F-4D97-AF65-F5344CB8AC3E}">
        <p14:creationId xmlns:p14="http://schemas.microsoft.com/office/powerpoint/2010/main" val="19454759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16</a:t>
            </a:fld>
            <a:endParaRPr lang="en-US"/>
          </a:p>
        </p:txBody>
      </p:sp>
    </p:spTree>
    <p:extLst>
      <p:ext uri="{BB962C8B-B14F-4D97-AF65-F5344CB8AC3E}">
        <p14:creationId xmlns:p14="http://schemas.microsoft.com/office/powerpoint/2010/main" val="31790810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Downloaded the data in python using h5pyd package in </a:t>
            </a:r>
            <a:r>
              <a:rPr lang="en-US" dirty="0" err="1"/>
              <a:t>jupyter</a:t>
            </a:r>
            <a:r>
              <a:rPr lang="en-US" dirty="0"/>
              <a:t> notebooks</a:t>
            </a:r>
          </a:p>
          <a:p>
            <a:endParaRPr lang="en-US" dirty="0"/>
          </a:p>
          <a:p>
            <a:r>
              <a:rPr lang="en-US" dirty="0"/>
              <a:t>Played around with the </a:t>
            </a:r>
            <a:r>
              <a:rPr lang="en-US" dirty="0" err="1"/>
              <a:t>hsds</a:t>
            </a:r>
            <a:r>
              <a:rPr lang="en-US" dirty="0"/>
              <a:t> examples, did a little background research on get a better idea of the data structure (</a:t>
            </a:r>
            <a:r>
              <a:rPr lang="en-US" dirty="0" err="1"/>
              <a:t>ie</a:t>
            </a:r>
            <a:r>
              <a:rPr lang="en-US" dirty="0"/>
              <a:t> that it was a 2x2km gridded product </a:t>
            </a:r>
            <a:r>
              <a:rPr lang="en-US" dirty="0" err="1"/>
              <a:t>etc</a:t>
            </a:r>
            <a:r>
              <a:rPr lang="en-US" dirty="0"/>
              <a:t>)</a:t>
            </a:r>
          </a:p>
        </p:txBody>
      </p:sp>
      <p:sp>
        <p:nvSpPr>
          <p:cNvPr id="4" name="Slide Number Placeholder 3"/>
          <p:cNvSpPr>
            <a:spLocks noGrp="1"/>
          </p:cNvSpPr>
          <p:nvPr>
            <p:ph type="sldNum" sz="quarter" idx="5"/>
          </p:nvPr>
        </p:nvSpPr>
        <p:spPr/>
        <p:txBody>
          <a:bodyPr/>
          <a:lstStyle/>
          <a:p>
            <a:fld id="{B5F949ED-D8AD-8041-93E2-C7D1A0E50554}" type="slidenum">
              <a:rPr lang="en-US" smtClean="0"/>
              <a:t>17</a:t>
            </a:fld>
            <a:endParaRPr lang="en-US"/>
          </a:p>
        </p:txBody>
      </p:sp>
    </p:spTree>
    <p:extLst>
      <p:ext uri="{BB962C8B-B14F-4D97-AF65-F5344CB8AC3E}">
        <p14:creationId xmlns:p14="http://schemas.microsoft.com/office/powerpoint/2010/main" val="258879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Luckily, this was pretty quick thanks to a paper that came out of NREL Lee et al. 2018 (I’m sure you all know it), but as a refresher, it examined almost 30 variability metrics picking out Robust Coefficient of Variation as the best metric.</a:t>
            </a:r>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18</a:t>
            </a:fld>
            <a:endParaRPr lang="en-US"/>
          </a:p>
        </p:txBody>
      </p:sp>
    </p:spTree>
    <p:extLst>
      <p:ext uri="{BB962C8B-B14F-4D97-AF65-F5344CB8AC3E}">
        <p14:creationId xmlns:p14="http://schemas.microsoft.com/office/powerpoint/2010/main" val="2598265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Created visualizations using matplotlib and seaborn libraries to create basic visualizations</a:t>
            </a:r>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19</a:t>
            </a:fld>
            <a:endParaRPr lang="en-US"/>
          </a:p>
        </p:txBody>
      </p:sp>
    </p:spTree>
    <p:extLst>
      <p:ext uri="{BB962C8B-B14F-4D97-AF65-F5344CB8AC3E}">
        <p14:creationId xmlns:p14="http://schemas.microsoft.com/office/powerpoint/2010/main" val="33517136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worry about the actual code here</a:t>
            </a:r>
          </a:p>
          <a:p>
            <a:endParaRPr lang="en-US" dirty="0"/>
          </a:p>
          <a:p>
            <a:r>
              <a:rPr lang="en-US" dirty="0"/>
              <a:t>What I mean by this is basically </a:t>
            </a:r>
            <a:r>
              <a:rPr lang="en-US" dirty="0" err="1"/>
              <a:t>turinng</a:t>
            </a:r>
            <a:r>
              <a:rPr lang="en-US" dirty="0"/>
              <a:t> the EDA into function such that it can be applied to any number of inputs, in parallel on HPC </a:t>
            </a:r>
            <a:r>
              <a:rPr lang="en-US" dirty="0" err="1"/>
              <a:t>etc</a:t>
            </a:r>
            <a:endParaRPr lang="en-US" dirty="0"/>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20</a:t>
            </a:fld>
            <a:endParaRPr lang="en-US"/>
          </a:p>
        </p:txBody>
      </p:sp>
    </p:spTree>
    <p:extLst>
      <p:ext uri="{BB962C8B-B14F-4D97-AF65-F5344CB8AC3E}">
        <p14:creationId xmlns:p14="http://schemas.microsoft.com/office/powerpoint/2010/main" val="514272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Grew up in Pittsburgh PA</a:t>
            </a:r>
          </a:p>
          <a:p>
            <a:r>
              <a:rPr lang="en-US" sz="2400" dirty="0"/>
              <a:t>Came to the Bay Area for college and have been here since, graduated with a BS in conservation and resource studies and a minor in CS</a:t>
            </a:r>
          </a:p>
          <a:p>
            <a:r>
              <a:rPr lang="en-US" sz="2400" dirty="0"/>
              <a:t>During college I worked as a cook at Chez Panisse, one of the restaurants that started the farm to table movement in the states</a:t>
            </a:r>
          </a:p>
          <a:p>
            <a:r>
              <a:rPr lang="en-US" sz="2400" dirty="0"/>
              <a:t>Into the outdoors, I love backpacking, I hiked the John Muir trail two summers ago.</a:t>
            </a:r>
          </a:p>
          <a:p>
            <a:r>
              <a:rPr lang="en-US" sz="2400" dirty="0"/>
              <a:t>Lately I’ve been really into rock climbing.  </a:t>
            </a:r>
          </a:p>
        </p:txBody>
      </p:sp>
      <p:sp>
        <p:nvSpPr>
          <p:cNvPr id="4" name="Slide Number Placeholder 3"/>
          <p:cNvSpPr>
            <a:spLocks noGrp="1"/>
          </p:cNvSpPr>
          <p:nvPr>
            <p:ph type="sldNum" sz="quarter" idx="5"/>
          </p:nvPr>
        </p:nvSpPr>
        <p:spPr/>
        <p:txBody>
          <a:bodyPr/>
          <a:lstStyle/>
          <a:p>
            <a:fld id="{B5F949ED-D8AD-8041-93E2-C7D1A0E50554}" type="slidenum">
              <a:rPr lang="en-US" smtClean="0"/>
              <a:t>2</a:t>
            </a:fld>
            <a:endParaRPr lang="en-US"/>
          </a:p>
        </p:txBody>
      </p:sp>
    </p:spTree>
    <p:extLst>
      <p:ext uri="{BB962C8B-B14F-4D97-AF65-F5344CB8AC3E}">
        <p14:creationId xmlns:p14="http://schemas.microsoft.com/office/powerpoint/2010/main" val="4315954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 mean by this is basically turning the EDA into function such that it can be applied to any number of inputs, in parallel on HPC </a:t>
            </a:r>
            <a:r>
              <a:rPr lang="en-US" dirty="0" err="1"/>
              <a:t>etc</a:t>
            </a:r>
            <a:endParaRPr lang="en-US" dirty="0"/>
          </a:p>
          <a:p>
            <a:endParaRPr lang="en-US" dirty="0"/>
          </a:p>
          <a:p>
            <a:r>
              <a:rPr lang="en-US" dirty="0"/>
              <a:t>So I followed EDA functionalize approach for both the monthly and hourly scales</a:t>
            </a:r>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21</a:t>
            </a:fld>
            <a:endParaRPr lang="en-US"/>
          </a:p>
        </p:txBody>
      </p:sp>
    </p:spTree>
    <p:extLst>
      <p:ext uri="{BB962C8B-B14F-4D97-AF65-F5344CB8AC3E}">
        <p14:creationId xmlns:p14="http://schemas.microsoft.com/office/powerpoint/2010/main" val="16804389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the visualization I generated showing the variability of windspeeds in New York in the year 2012.</a:t>
            </a:r>
          </a:p>
          <a:p>
            <a:endParaRPr lang="en-US" dirty="0"/>
          </a:p>
          <a:p>
            <a:r>
              <a:rPr lang="en-US" dirty="0"/>
              <a:t> The fall and winter months visually seem to have the most variation (save for November), with long tails indicating many hours outlying windspeed</a:t>
            </a:r>
          </a:p>
        </p:txBody>
      </p:sp>
      <p:sp>
        <p:nvSpPr>
          <p:cNvPr id="4" name="Slide Number Placeholder 3"/>
          <p:cNvSpPr>
            <a:spLocks noGrp="1"/>
          </p:cNvSpPr>
          <p:nvPr>
            <p:ph type="sldNum" sz="quarter" idx="5"/>
          </p:nvPr>
        </p:nvSpPr>
        <p:spPr/>
        <p:txBody>
          <a:bodyPr/>
          <a:lstStyle/>
          <a:p>
            <a:fld id="{B5F949ED-D8AD-8041-93E2-C7D1A0E50554}" type="slidenum">
              <a:rPr lang="en-US" smtClean="0"/>
              <a:t>22</a:t>
            </a:fld>
            <a:endParaRPr lang="en-US"/>
          </a:p>
        </p:txBody>
      </p:sp>
    </p:spTree>
    <p:extLst>
      <p:ext uri="{BB962C8B-B14F-4D97-AF65-F5344CB8AC3E}">
        <p14:creationId xmlns:p14="http://schemas.microsoft.com/office/powerpoint/2010/main" val="30868550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the visualization I generated showing the variability of windspeeds in New York in the year 2012.</a:t>
            </a:r>
          </a:p>
          <a:p>
            <a:endParaRPr lang="en-US" dirty="0"/>
          </a:p>
          <a:p>
            <a:r>
              <a:rPr lang="en-US" dirty="0"/>
              <a:t> The fall and winter months visually seem to have the most variation (save for November), with long tails indicating many hours outlying windspeed</a:t>
            </a:r>
          </a:p>
        </p:txBody>
      </p:sp>
      <p:sp>
        <p:nvSpPr>
          <p:cNvPr id="4" name="Slide Number Placeholder 3"/>
          <p:cNvSpPr>
            <a:spLocks noGrp="1"/>
          </p:cNvSpPr>
          <p:nvPr>
            <p:ph type="sldNum" sz="quarter" idx="5"/>
          </p:nvPr>
        </p:nvSpPr>
        <p:spPr/>
        <p:txBody>
          <a:bodyPr/>
          <a:lstStyle/>
          <a:p>
            <a:fld id="{B5F949ED-D8AD-8041-93E2-C7D1A0E50554}" type="slidenum">
              <a:rPr lang="en-US" smtClean="0"/>
              <a:t>23</a:t>
            </a:fld>
            <a:endParaRPr lang="en-US"/>
          </a:p>
        </p:txBody>
      </p:sp>
    </p:spTree>
    <p:extLst>
      <p:ext uri="{BB962C8B-B14F-4D97-AF65-F5344CB8AC3E}">
        <p14:creationId xmlns:p14="http://schemas.microsoft.com/office/powerpoint/2010/main" val="7733222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Visualizations are important and a great first step but in order to actually assess variability, we need some statistical measures.</a:t>
            </a:r>
          </a:p>
          <a:p>
            <a:r>
              <a:rPr lang="en-US" dirty="0"/>
              <a:t>Based off of the Lee et al. work from 2018. I went with the robust coefficient of variation (median absolute deviation / median). It’s important to note that this was found to be the best metric over an infinite timeline, they suggested that to use this metric to calculate Inter annual variation (over this infinite timespan) one would need about 10 years of data to get a good representation.  However, this was using mean monthly datapoints, this has a higher temporal resolution of hourly records meaning we have more datapoints and more information to lead to a quicker true approximation</a:t>
            </a:r>
          </a:p>
          <a:p>
            <a:endParaRPr lang="en-US" dirty="0"/>
          </a:p>
          <a:p>
            <a:r>
              <a:rPr lang="en-US" dirty="0"/>
              <a:t>I also presented skewness and kurtosis as Lee et al. reported that they converged to their “true” values the quickest</a:t>
            </a:r>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24</a:t>
            </a:fld>
            <a:endParaRPr lang="en-US"/>
          </a:p>
        </p:txBody>
      </p:sp>
    </p:spTree>
    <p:extLst>
      <p:ext uri="{BB962C8B-B14F-4D97-AF65-F5344CB8AC3E}">
        <p14:creationId xmlns:p14="http://schemas.microsoft.com/office/powerpoint/2010/main" val="1606904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here that the three metrics agree that the greatest variability occurred in October of 2012.  And skewness and kurtosis produce similar results across the months as they are both metrics of </a:t>
            </a:r>
            <a:r>
              <a:rPr lang="en-US" dirty="0" err="1"/>
              <a:t>tailedness</a:t>
            </a:r>
            <a:endParaRPr lang="en-US" dirty="0"/>
          </a:p>
          <a:p>
            <a:endParaRPr lang="en-US" dirty="0"/>
          </a:p>
          <a:p>
            <a:r>
              <a:rPr lang="en-US" dirty="0"/>
              <a:t>When it comes to the other months, the agreement is more relative.  For example the </a:t>
            </a:r>
            <a:r>
              <a:rPr lang="en-US" dirty="0" err="1"/>
              <a:t>RCoV</a:t>
            </a:r>
            <a:r>
              <a:rPr lang="en-US" dirty="0"/>
              <a:t> metrics suggest November was the least variable, whereas the other two show that it was less variable than Oct. but still more variable than almost all the other months.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25</a:t>
            </a:fld>
            <a:endParaRPr lang="en-US"/>
          </a:p>
        </p:txBody>
      </p:sp>
    </p:spTree>
    <p:extLst>
      <p:ext uri="{BB962C8B-B14F-4D97-AF65-F5344CB8AC3E}">
        <p14:creationId xmlns:p14="http://schemas.microsoft.com/office/powerpoint/2010/main" val="25640426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here that the three metrics agree that the greatest variability occurred in October of 2012.  And skewness and kurtosis produce similar results across the months as they are both metrics of </a:t>
            </a:r>
            <a:r>
              <a:rPr lang="en-US" dirty="0" err="1"/>
              <a:t>tailedness</a:t>
            </a:r>
            <a:endParaRPr lang="en-US" dirty="0"/>
          </a:p>
          <a:p>
            <a:endParaRPr lang="en-US" dirty="0"/>
          </a:p>
          <a:p>
            <a:r>
              <a:rPr lang="en-US" dirty="0"/>
              <a:t>When it comes to the other months, the agreement is more relative.  For example the </a:t>
            </a:r>
            <a:r>
              <a:rPr lang="en-US" dirty="0" err="1"/>
              <a:t>RCoV</a:t>
            </a:r>
            <a:r>
              <a:rPr lang="en-US" dirty="0"/>
              <a:t> metrics suggest November was the least variable, whereas the other two show that it was less variable than Oct. but still more variable than almost all the other months.</a:t>
            </a:r>
          </a:p>
          <a:p>
            <a:endParaRPr lang="en-US" dirty="0"/>
          </a:p>
          <a:p>
            <a:r>
              <a:rPr lang="en-US" sz="1200" b="0" i="0" u="none" strike="noStrike" kern="1200" dirty="0">
                <a:solidFill>
                  <a:schemeClr val="tx1"/>
                </a:solidFill>
                <a:effectLst/>
                <a:latin typeface="+mn-lt"/>
                <a:ea typeface="+mn-ea"/>
                <a:cs typeface="+mn-cs"/>
              </a:rPr>
              <a:t>This is likely because of the relatively clumped distribution of the outlying windspeed records, which we can see if we go back to our </a:t>
            </a:r>
            <a:r>
              <a:rPr lang="en-US" sz="1200" b="0" i="0" u="none" strike="noStrike" kern="1200" dirty="0" err="1">
                <a:solidFill>
                  <a:schemeClr val="tx1"/>
                </a:solidFill>
                <a:effectLst/>
                <a:latin typeface="+mn-lt"/>
                <a:ea typeface="+mn-ea"/>
                <a:cs typeface="+mn-cs"/>
              </a:rPr>
              <a:t>oringal</a:t>
            </a:r>
            <a:r>
              <a:rPr lang="en-US" sz="1200" b="0" i="0" u="none" strike="noStrike" kern="1200" dirty="0">
                <a:solidFill>
                  <a:schemeClr val="tx1"/>
                </a:solidFill>
                <a:effectLst/>
                <a:latin typeface="+mn-lt"/>
                <a:ea typeface="+mn-ea"/>
                <a:cs typeface="+mn-cs"/>
              </a:rPr>
              <a:t> box plot</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26</a:t>
            </a:fld>
            <a:endParaRPr lang="en-US"/>
          </a:p>
        </p:txBody>
      </p:sp>
    </p:spTree>
    <p:extLst>
      <p:ext uri="{BB962C8B-B14F-4D97-AF65-F5344CB8AC3E}">
        <p14:creationId xmlns:p14="http://schemas.microsoft.com/office/powerpoint/2010/main" val="31497268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here that the three metrics agree that the greatest variability occurred in October of 2012.  And skewness and kurtosis produce similar results across the months as they are both metrics of </a:t>
            </a:r>
            <a:r>
              <a:rPr lang="en-US" dirty="0" err="1"/>
              <a:t>tailedness</a:t>
            </a:r>
            <a:endParaRPr lang="en-US" dirty="0"/>
          </a:p>
          <a:p>
            <a:endParaRPr lang="en-US" dirty="0"/>
          </a:p>
          <a:p>
            <a:r>
              <a:rPr lang="en-US" dirty="0"/>
              <a:t>When it comes to the other months, the agreement is more relative.  For example the </a:t>
            </a:r>
            <a:r>
              <a:rPr lang="en-US" dirty="0" err="1"/>
              <a:t>RCoV</a:t>
            </a:r>
            <a:r>
              <a:rPr lang="en-US" dirty="0"/>
              <a:t> metrics suggest November was the least variable, whereas the other two show that it was less variable than Oct. but still more variable than almost all the other months.</a:t>
            </a:r>
          </a:p>
          <a:p>
            <a:endParaRPr lang="en-US" dirty="0"/>
          </a:p>
          <a:p>
            <a:r>
              <a:rPr lang="en-US" sz="1200" b="0" i="0" u="none" strike="noStrike" kern="1200" dirty="0">
                <a:solidFill>
                  <a:schemeClr val="tx1"/>
                </a:solidFill>
                <a:effectLst/>
                <a:latin typeface="+mn-lt"/>
                <a:ea typeface="+mn-ea"/>
                <a:cs typeface="+mn-cs"/>
              </a:rPr>
              <a:t>This is likely because of the relatively clumped distribution of the outlying windspeed records, which we can see if we go back to our </a:t>
            </a:r>
            <a:r>
              <a:rPr lang="en-US" sz="1200" b="0" i="0" u="none" strike="noStrike" kern="1200" dirty="0" err="1">
                <a:solidFill>
                  <a:schemeClr val="tx1"/>
                </a:solidFill>
                <a:effectLst/>
                <a:latin typeface="+mn-lt"/>
                <a:ea typeface="+mn-ea"/>
                <a:cs typeface="+mn-cs"/>
              </a:rPr>
              <a:t>oringal</a:t>
            </a:r>
            <a:r>
              <a:rPr lang="en-US" sz="1200" b="0" i="0" u="none" strike="noStrike" kern="1200" dirty="0">
                <a:solidFill>
                  <a:schemeClr val="tx1"/>
                </a:solidFill>
                <a:effectLst/>
                <a:latin typeface="+mn-lt"/>
                <a:ea typeface="+mn-ea"/>
                <a:cs typeface="+mn-cs"/>
              </a:rPr>
              <a:t> box plot</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27</a:t>
            </a:fld>
            <a:endParaRPr lang="en-US"/>
          </a:p>
        </p:txBody>
      </p:sp>
    </p:spTree>
    <p:extLst>
      <p:ext uri="{BB962C8B-B14F-4D97-AF65-F5344CB8AC3E}">
        <p14:creationId xmlns:p14="http://schemas.microsoft.com/office/powerpoint/2010/main" val="36292246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a </a:t>
            </a:r>
            <a:r>
              <a:rPr lang="en-US" dirty="0" err="1"/>
              <a:t>promt</a:t>
            </a:r>
            <a:r>
              <a:rPr lang="en-US" dirty="0"/>
              <a:t> like this important</a:t>
            </a:r>
          </a:p>
        </p:txBody>
      </p:sp>
      <p:sp>
        <p:nvSpPr>
          <p:cNvPr id="4" name="Slide Number Placeholder 3"/>
          <p:cNvSpPr>
            <a:spLocks noGrp="1"/>
          </p:cNvSpPr>
          <p:nvPr>
            <p:ph type="sldNum" sz="quarter" idx="5"/>
          </p:nvPr>
        </p:nvSpPr>
        <p:spPr/>
        <p:txBody>
          <a:bodyPr/>
          <a:lstStyle/>
          <a:p>
            <a:fld id="{B5F949ED-D8AD-8041-93E2-C7D1A0E50554}" type="slidenum">
              <a:rPr lang="en-US" smtClean="0"/>
              <a:t>28</a:t>
            </a:fld>
            <a:endParaRPr lang="en-US"/>
          </a:p>
        </p:txBody>
      </p:sp>
    </p:spTree>
    <p:extLst>
      <p:ext uri="{BB962C8B-B14F-4D97-AF65-F5344CB8AC3E}">
        <p14:creationId xmlns:p14="http://schemas.microsoft.com/office/powerpoint/2010/main" val="42646896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example of the scalability of the code, I calculated the </a:t>
            </a:r>
            <a:r>
              <a:rPr lang="en-US" dirty="0" err="1"/>
              <a:t>RCoV</a:t>
            </a:r>
            <a:r>
              <a:rPr lang="en-US" dirty="0"/>
              <a:t> for every hour in every month.  Because of the functionalized approach, it only took one extra line of code to apply this to a </a:t>
            </a:r>
            <a:r>
              <a:rPr lang="en-US" dirty="0" err="1"/>
              <a:t>dataframe</a:t>
            </a:r>
            <a:r>
              <a:rPr lang="en-US" dirty="0"/>
              <a:t> of windspeeds grouped by month and hour instead of just month.</a:t>
            </a:r>
          </a:p>
        </p:txBody>
      </p:sp>
      <p:sp>
        <p:nvSpPr>
          <p:cNvPr id="4" name="Slide Number Placeholder 3"/>
          <p:cNvSpPr>
            <a:spLocks noGrp="1"/>
          </p:cNvSpPr>
          <p:nvPr>
            <p:ph type="sldNum" sz="quarter" idx="5"/>
          </p:nvPr>
        </p:nvSpPr>
        <p:spPr/>
        <p:txBody>
          <a:bodyPr/>
          <a:lstStyle/>
          <a:p>
            <a:fld id="{B5F949ED-D8AD-8041-93E2-C7D1A0E50554}" type="slidenum">
              <a:rPr lang="en-US" smtClean="0"/>
              <a:t>29</a:t>
            </a:fld>
            <a:endParaRPr lang="en-US"/>
          </a:p>
        </p:txBody>
      </p:sp>
    </p:spTree>
    <p:extLst>
      <p:ext uri="{BB962C8B-B14F-4D97-AF65-F5344CB8AC3E}">
        <p14:creationId xmlns:p14="http://schemas.microsoft.com/office/powerpoint/2010/main" val="15205428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it was only matter of changing a few lines in my code to find diurnal variation.  One of the key changes was incorporating the </a:t>
            </a:r>
            <a:r>
              <a:rPr lang="en-US" dirty="0" err="1"/>
              <a:t>pvlib</a:t>
            </a:r>
            <a:r>
              <a:rPr lang="en-US" dirty="0"/>
              <a:t> package into my function to get the exact sunrise and sunset time for each day at a specific location.  I could cut them to the hour because of the resolution of the data (although with this approach I added 1 to the sunset value to account for edge cases).  </a:t>
            </a:r>
          </a:p>
        </p:txBody>
      </p:sp>
      <p:sp>
        <p:nvSpPr>
          <p:cNvPr id="4" name="Slide Number Placeholder 3"/>
          <p:cNvSpPr>
            <a:spLocks noGrp="1"/>
          </p:cNvSpPr>
          <p:nvPr>
            <p:ph type="sldNum" sz="quarter" idx="5"/>
          </p:nvPr>
        </p:nvSpPr>
        <p:spPr/>
        <p:txBody>
          <a:bodyPr/>
          <a:lstStyle/>
          <a:p>
            <a:fld id="{B5F949ED-D8AD-8041-93E2-C7D1A0E50554}" type="slidenum">
              <a:rPr lang="en-US" smtClean="0"/>
              <a:t>30</a:t>
            </a:fld>
            <a:endParaRPr lang="en-US"/>
          </a:p>
        </p:txBody>
      </p:sp>
    </p:spTree>
    <p:extLst>
      <p:ext uri="{BB962C8B-B14F-4D97-AF65-F5344CB8AC3E}">
        <p14:creationId xmlns:p14="http://schemas.microsoft.com/office/powerpoint/2010/main" val="3656590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Grew up in Pittsburgh PA</a:t>
            </a:r>
          </a:p>
          <a:p>
            <a:r>
              <a:rPr lang="en-US" sz="2400" dirty="0"/>
              <a:t>Came to the Bay Area for college and have been here since, graduated with a BS in conservation and resource studies and a minor in CS</a:t>
            </a:r>
          </a:p>
          <a:p>
            <a:r>
              <a:rPr lang="en-US" sz="2400" dirty="0"/>
              <a:t>During college I worked as a cook at Chez Panisse, one of the restaurants that started the farm to table movement in the states</a:t>
            </a:r>
          </a:p>
          <a:p>
            <a:r>
              <a:rPr lang="en-US" sz="2400" dirty="0"/>
              <a:t>Into the outdoors, I love backpacking, I hiked the John Muir trail two summers ago.</a:t>
            </a:r>
          </a:p>
          <a:p>
            <a:r>
              <a:rPr lang="en-US" sz="2400" dirty="0"/>
              <a:t>Lately I’ve been really into rock climbing.  </a:t>
            </a:r>
          </a:p>
        </p:txBody>
      </p:sp>
      <p:sp>
        <p:nvSpPr>
          <p:cNvPr id="4" name="Slide Number Placeholder 3"/>
          <p:cNvSpPr>
            <a:spLocks noGrp="1"/>
          </p:cNvSpPr>
          <p:nvPr>
            <p:ph type="sldNum" sz="quarter" idx="5"/>
          </p:nvPr>
        </p:nvSpPr>
        <p:spPr/>
        <p:txBody>
          <a:bodyPr/>
          <a:lstStyle/>
          <a:p>
            <a:fld id="{B5F949ED-D8AD-8041-93E2-C7D1A0E50554}" type="slidenum">
              <a:rPr lang="en-US" smtClean="0"/>
              <a:t>3</a:t>
            </a:fld>
            <a:endParaRPr lang="en-US"/>
          </a:p>
        </p:txBody>
      </p:sp>
    </p:spTree>
    <p:extLst>
      <p:ext uri="{BB962C8B-B14F-4D97-AF65-F5344CB8AC3E}">
        <p14:creationId xmlns:p14="http://schemas.microsoft.com/office/powerpoint/2010/main" val="3491017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 daytime Boolean column it was simple to generate basic visualizations showing the variation between day and night windspeeds.</a:t>
            </a:r>
          </a:p>
        </p:txBody>
      </p:sp>
      <p:sp>
        <p:nvSpPr>
          <p:cNvPr id="4" name="Slide Number Placeholder 3"/>
          <p:cNvSpPr>
            <a:spLocks noGrp="1"/>
          </p:cNvSpPr>
          <p:nvPr>
            <p:ph type="sldNum" sz="quarter" idx="5"/>
          </p:nvPr>
        </p:nvSpPr>
        <p:spPr/>
        <p:txBody>
          <a:bodyPr/>
          <a:lstStyle/>
          <a:p>
            <a:fld id="{B5F949ED-D8AD-8041-93E2-C7D1A0E50554}" type="slidenum">
              <a:rPr lang="en-US" smtClean="0"/>
              <a:t>31</a:t>
            </a:fld>
            <a:endParaRPr lang="en-US"/>
          </a:p>
        </p:txBody>
      </p:sp>
    </p:spTree>
    <p:extLst>
      <p:ext uri="{BB962C8B-B14F-4D97-AF65-F5344CB8AC3E}">
        <p14:creationId xmlns:p14="http://schemas.microsoft.com/office/powerpoint/2010/main" val="2053559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Grew up in Pittsburgh PA</a:t>
            </a:r>
          </a:p>
          <a:p>
            <a:r>
              <a:rPr lang="en-US" sz="2400" dirty="0"/>
              <a:t>Came to the Bay Area for college and have been here since, graduated with a BS in conservation and resource studies and a minor in CS</a:t>
            </a:r>
          </a:p>
          <a:p>
            <a:r>
              <a:rPr lang="en-US" sz="2400" dirty="0"/>
              <a:t>During college I worked as a cook at Chez Panisse, one of the restaurants that started the farm to table movement in the states</a:t>
            </a:r>
          </a:p>
          <a:p>
            <a:r>
              <a:rPr lang="en-US" sz="2400" dirty="0"/>
              <a:t>Into the outdoors, I love backpacking, I hiked the John Muir trail two summers ago.</a:t>
            </a:r>
          </a:p>
          <a:p>
            <a:r>
              <a:rPr lang="en-US" sz="2400" dirty="0"/>
              <a:t>Lately I’ve been really into rock climbing</a:t>
            </a:r>
          </a:p>
        </p:txBody>
      </p:sp>
      <p:sp>
        <p:nvSpPr>
          <p:cNvPr id="4" name="Slide Number Placeholder 3"/>
          <p:cNvSpPr>
            <a:spLocks noGrp="1"/>
          </p:cNvSpPr>
          <p:nvPr>
            <p:ph type="sldNum" sz="quarter" idx="5"/>
          </p:nvPr>
        </p:nvSpPr>
        <p:spPr/>
        <p:txBody>
          <a:bodyPr/>
          <a:lstStyle/>
          <a:p>
            <a:fld id="{B5F949ED-D8AD-8041-93E2-C7D1A0E50554}" type="slidenum">
              <a:rPr lang="en-US" smtClean="0"/>
              <a:t>4</a:t>
            </a:fld>
            <a:endParaRPr lang="en-US"/>
          </a:p>
        </p:txBody>
      </p:sp>
    </p:spTree>
    <p:extLst>
      <p:ext uri="{BB962C8B-B14F-4D97-AF65-F5344CB8AC3E}">
        <p14:creationId xmlns:p14="http://schemas.microsoft.com/office/powerpoint/2010/main" val="2275872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Grew up in Pittsburgh PA</a:t>
            </a:r>
          </a:p>
          <a:p>
            <a:r>
              <a:rPr lang="en-US" sz="2400" dirty="0"/>
              <a:t>Came to the Bay Area for college and have been here since, graduated with a BS in conservation and resource studies and a minor in CS</a:t>
            </a:r>
          </a:p>
          <a:p>
            <a:r>
              <a:rPr lang="en-US" sz="2400" dirty="0"/>
              <a:t>During college I worked as a cook at Chez Panisse, one of the restaurants that started the farm to table movement in the states</a:t>
            </a:r>
          </a:p>
          <a:p>
            <a:r>
              <a:rPr lang="en-US" sz="2400" dirty="0"/>
              <a:t>Into the outdoors, I love backpacking, I hiked the John Muir trail two summers ago. This is map I made for a photobook my buddies and I put together</a:t>
            </a:r>
          </a:p>
          <a:p>
            <a:r>
              <a:rPr lang="en-US" sz="2400" dirty="0"/>
              <a:t>Lately I’ve been really into rock climbing. I also have played soccer for as long as I can remember and love watching the premier league on the weekends</a:t>
            </a:r>
          </a:p>
        </p:txBody>
      </p:sp>
      <p:sp>
        <p:nvSpPr>
          <p:cNvPr id="4" name="Slide Number Placeholder 3"/>
          <p:cNvSpPr>
            <a:spLocks noGrp="1"/>
          </p:cNvSpPr>
          <p:nvPr>
            <p:ph type="sldNum" sz="quarter" idx="5"/>
          </p:nvPr>
        </p:nvSpPr>
        <p:spPr/>
        <p:txBody>
          <a:bodyPr/>
          <a:lstStyle/>
          <a:p>
            <a:fld id="{B5F949ED-D8AD-8041-93E2-C7D1A0E50554}" type="slidenum">
              <a:rPr lang="en-US" smtClean="0"/>
              <a:t>5</a:t>
            </a:fld>
            <a:endParaRPr lang="en-US"/>
          </a:p>
        </p:txBody>
      </p:sp>
    </p:spTree>
    <p:extLst>
      <p:ext uri="{BB962C8B-B14F-4D97-AF65-F5344CB8AC3E}">
        <p14:creationId xmlns:p14="http://schemas.microsoft.com/office/powerpoint/2010/main" val="4233496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a bit about my professional </a:t>
            </a:r>
            <a:r>
              <a:rPr lang="en-US" dirty="0" err="1"/>
              <a:t>backgournd</a:t>
            </a:r>
            <a:endParaRPr lang="en-US" dirty="0"/>
          </a:p>
          <a:p>
            <a:endParaRPr lang="en-US" dirty="0"/>
          </a:p>
          <a:p>
            <a:r>
              <a:rPr lang="en-US" dirty="0"/>
              <a:t>During my senior year, and the summer after I graduated I worked in Wayne Getz’s lab in the Environmental science policy and management depart at </a:t>
            </a:r>
            <a:r>
              <a:rPr lang="en-US" dirty="0" err="1"/>
              <a:t>berekey</a:t>
            </a:r>
            <a:r>
              <a:rPr lang="en-US" dirty="0"/>
              <a:t>.  </a:t>
            </a:r>
          </a:p>
          <a:p>
            <a:endParaRPr lang="en-US" dirty="0"/>
          </a:p>
          <a:p>
            <a:r>
              <a:rPr lang="en-US" dirty="0"/>
              <a:t>Where I analyzed the use of memory in elephants in repeated trips </a:t>
            </a:r>
          </a:p>
        </p:txBody>
      </p:sp>
      <p:sp>
        <p:nvSpPr>
          <p:cNvPr id="4" name="Slide Number Placeholder 3"/>
          <p:cNvSpPr>
            <a:spLocks noGrp="1"/>
          </p:cNvSpPr>
          <p:nvPr>
            <p:ph type="sldNum" sz="quarter" idx="5"/>
          </p:nvPr>
        </p:nvSpPr>
        <p:spPr/>
        <p:txBody>
          <a:bodyPr/>
          <a:lstStyle/>
          <a:p>
            <a:fld id="{B5F949ED-D8AD-8041-93E2-C7D1A0E50554}" type="slidenum">
              <a:rPr lang="en-US" smtClean="0"/>
              <a:t>6</a:t>
            </a:fld>
            <a:endParaRPr lang="en-US"/>
          </a:p>
        </p:txBody>
      </p:sp>
    </p:spTree>
    <p:extLst>
      <p:ext uri="{BB962C8B-B14F-4D97-AF65-F5344CB8AC3E}">
        <p14:creationId xmlns:p14="http://schemas.microsoft.com/office/powerpoint/2010/main" val="3729327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a bit about my professional </a:t>
            </a:r>
            <a:r>
              <a:rPr lang="en-US" dirty="0" err="1"/>
              <a:t>backgournd</a:t>
            </a:r>
            <a:endParaRPr lang="en-US" dirty="0"/>
          </a:p>
          <a:p>
            <a:endParaRPr lang="en-US" dirty="0"/>
          </a:p>
          <a:p>
            <a:r>
              <a:rPr lang="en-US" dirty="0"/>
              <a:t>During my senior year, and the summer after I graduated I worked in Wayne Getz’s lab in the Environmental science policy and management depart at </a:t>
            </a:r>
            <a:r>
              <a:rPr lang="en-US" dirty="0" err="1"/>
              <a:t>berekey</a:t>
            </a:r>
            <a:r>
              <a:rPr lang="en-US" dirty="0"/>
              <a:t>.  </a:t>
            </a:r>
          </a:p>
          <a:p>
            <a:endParaRPr lang="en-US" dirty="0"/>
          </a:p>
          <a:p>
            <a:r>
              <a:rPr lang="en-US" dirty="0"/>
              <a:t>Where I analyzed the use of memory in elephants in repeated trips </a:t>
            </a:r>
          </a:p>
        </p:txBody>
      </p:sp>
      <p:sp>
        <p:nvSpPr>
          <p:cNvPr id="4" name="Slide Number Placeholder 3"/>
          <p:cNvSpPr>
            <a:spLocks noGrp="1"/>
          </p:cNvSpPr>
          <p:nvPr>
            <p:ph type="sldNum" sz="quarter" idx="5"/>
          </p:nvPr>
        </p:nvSpPr>
        <p:spPr/>
        <p:txBody>
          <a:bodyPr/>
          <a:lstStyle/>
          <a:p>
            <a:fld id="{B5F949ED-D8AD-8041-93E2-C7D1A0E50554}" type="slidenum">
              <a:rPr lang="en-US" smtClean="0"/>
              <a:t>7</a:t>
            </a:fld>
            <a:endParaRPr lang="en-US"/>
          </a:p>
        </p:txBody>
      </p:sp>
    </p:spTree>
    <p:extLst>
      <p:ext uri="{BB962C8B-B14F-4D97-AF65-F5344CB8AC3E}">
        <p14:creationId xmlns:p14="http://schemas.microsoft.com/office/powerpoint/2010/main" val="290474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a bit about my professional </a:t>
            </a:r>
            <a:r>
              <a:rPr lang="en-US" dirty="0" err="1"/>
              <a:t>backgournd</a:t>
            </a:r>
            <a:endParaRPr lang="en-US" dirty="0"/>
          </a:p>
          <a:p>
            <a:endParaRPr lang="en-US" dirty="0"/>
          </a:p>
          <a:p>
            <a:r>
              <a:rPr lang="en-US" dirty="0"/>
              <a:t>During my senior year, and the summer after I graduated I worked in Wayne Getz’s lab in the Environmental science policy and management depart at </a:t>
            </a:r>
            <a:r>
              <a:rPr lang="en-US" dirty="0" err="1"/>
              <a:t>berekey</a:t>
            </a:r>
            <a:r>
              <a:rPr lang="en-US" dirty="0"/>
              <a:t>.  </a:t>
            </a:r>
          </a:p>
          <a:p>
            <a:endParaRPr lang="en-US" dirty="0"/>
          </a:p>
          <a:p>
            <a:r>
              <a:rPr lang="en-US" dirty="0"/>
              <a:t>Where I analyzed the use of memory in elephants in repeated trips </a:t>
            </a:r>
          </a:p>
        </p:txBody>
      </p:sp>
      <p:sp>
        <p:nvSpPr>
          <p:cNvPr id="4" name="Slide Number Placeholder 3"/>
          <p:cNvSpPr>
            <a:spLocks noGrp="1"/>
          </p:cNvSpPr>
          <p:nvPr>
            <p:ph type="sldNum" sz="quarter" idx="5"/>
          </p:nvPr>
        </p:nvSpPr>
        <p:spPr/>
        <p:txBody>
          <a:bodyPr/>
          <a:lstStyle/>
          <a:p>
            <a:fld id="{B5F949ED-D8AD-8041-93E2-C7D1A0E50554}" type="slidenum">
              <a:rPr lang="en-US" smtClean="0"/>
              <a:t>8</a:t>
            </a:fld>
            <a:endParaRPr lang="en-US"/>
          </a:p>
        </p:txBody>
      </p:sp>
    </p:spTree>
    <p:extLst>
      <p:ext uri="{BB962C8B-B14F-4D97-AF65-F5344CB8AC3E}">
        <p14:creationId xmlns:p14="http://schemas.microsoft.com/office/powerpoint/2010/main" val="22328290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my senior year, and the summer after I graduated I worked in Wayne Getz’s lab.  Where I analyzed the use of memory in elephants in repeated trips </a:t>
            </a:r>
          </a:p>
        </p:txBody>
      </p:sp>
      <p:sp>
        <p:nvSpPr>
          <p:cNvPr id="4" name="Slide Number Placeholder 3"/>
          <p:cNvSpPr>
            <a:spLocks noGrp="1"/>
          </p:cNvSpPr>
          <p:nvPr>
            <p:ph type="sldNum" sz="quarter" idx="5"/>
          </p:nvPr>
        </p:nvSpPr>
        <p:spPr/>
        <p:txBody>
          <a:bodyPr/>
          <a:lstStyle/>
          <a:p>
            <a:fld id="{B5F949ED-D8AD-8041-93E2-C7D1A0E50554}" type="slidenum">
              <a:rPr lang="en-US" smtClean="0"/>
              <a:t>9</a:t>
            </a:fld>
            <a:endParaRPr lang="en-US"/>
          </a:p>
        </p:txBody>
      </p:sp>
    </p:spTree>
    <p:extLst>
      <p:ext uri="{BB962C8B-B14F-4D97-AF65-F5344CB8AC3E}">
        <p14:creationId xmlns:p14="http://schemas.microsoft.com/office/powerpoint/2010/main" val="2052308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0C130394-5523-0643-A41B-6C1809EDE9EB}" type="datetimeFigureOut">
              <a:rPr lang="en-US" smtClean="0"/>
              <a:t>11/16/21</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7AE97728-0F36-7B42-8CEA-720C7B662798}"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66263161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130394-5523-0643-A41B-6C1809EDE9EB}" type="datetimeFigureOut">
              <a:rPr lang="en-US" smtClean="0"/>
              <a:t>11/16/21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E97728-0F36-7B42-8CEA-720C7B662798}" type="slidenum">
              <a:rPr lang="en-US" smtClean="0"/>
              <a:t>‹#›</a:t>
            </a:fld>
            <a:endParaRPr lang="en-US"/>
          </a:p>
        </p:txBody>
      </p:sp>
    </p:spTree>
    <p:extLst>
      <p:ext uri="{BB962C8B-B14F-4D97-AF65-F5344CB8AC3E}">
        <p14:creationId xmlns:p14="http://schemas.microsoft.com/office/powerpoint/2010/main" val="28908326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130394-5523-0643-A41B-6C1809EDE9EB}" type="datetimeFigureOut">
              <a:rPr lang="en-US" smtClean="0"/>
              <a:t>11/16/21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E97728-0F36-7B42-8CEA-720C7B662798}" type="slidenum">
              <a:rPr lang="en-US" smtClean="0"/>
              <a:t>‹#›</a:t>
            </a:fld>
            <a:endParaRPr lang="en-US"/>
          </a:p>
        </p:txBody>
      </p:sp>
    </p:spTree>
    <p:extLst>
      <p:ext uri="{BB962C8B-B14F-4D97-AF65-F5344CB8AC3E}">
        <p14:creationId xmlns:p14="http://schemas.microsoft.com/office/powerpoint/2010/main" val="971877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130394-5523-0643-A41B-6C1809EDE9EB}" type="datetimeFigureOut">
              <a:rPr lang="en-US" smtClean="0"/>
              <a:t>11/16/21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E97728-0F36-7B42-8CEA-720C7B662798}" type="slidenum">
              <a:rPr lang="en-US" smtClean="0"/>
              <a:t>‹#›</a:t>
            </a:fld>
            <a:endParaRPr lang="en-US"/>
          </a:p>
        </p:txBody>
      </p:sp>
    </p:spTree>
    <p:extLst>
      <p:ext uri="{BB962C8B-B14F-4D97-AF65-F5344CB8AC3E}">
        <p14:creationId xmlns:p14="http://schemas.microsoft.com/office/powerpoint/2010/main" val="3595485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0C130394-5523-0643-A41B-6C1809EDE9EB}" type="datetimeFigureOut">
              <a:rPr lang="en-US" smtClean="0"/>
              <a:t>11/16/21</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7AE97728-0F36-7B42-8CEA-720C7B662798}"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20461240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130394-5523-0643-A41B-6C1809EDE9EB}" type="datetimeFigureOut">
              <a:rPr lang="en-US" smtClean="0"/>
              <a:t>11/16/21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E97728-0F36-7B42-8CEA-720C7B662798}" type="slidenum">
              <a:rPr lang="en-US" smtClean="0"/>
              <a:t>‹#›</a:t>
            </a:fld>
            <a:endParaRPr lang="en-US"/>
          </a:p>
        </p:txBody>
      </p:sp>
    </p:spTree>
    <p:extLst>
      <p:ext uri="{BB962C8B-B14F-4D97-AF65-F5344CB8AC3E}">
        <p14:creationId xmlns:p14="http://schemas.microsoft.com/office/powerpoint/2010/main" val="689373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C130394-5523-0643-A41B-6C1809EDE9EB}" type="datetimeFigureOut">
              <a:rPr lang="en-US" smtClean="0"/>
              <a:t>11/16/21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AE97728-0F36-7B42-8CEA-720C7B662798}" type="slidenum">
              <a:rPr lang="en-US" smtClean="0"/>
              <a:t>‹#›</a:t>
            </a:fld>
            <a:endParaRPr lang="en-US"/>
          </a:p>
        </p:txBody>
      </p:sp>
    </p:spTree>
    <p:extLst>
      <p:ext uri="{BB962C8B-B14F-4D97-AF65-F5344CB8AC3E}">
        <p14:creationId xmlns:p14="http://schemas.microsoft.com/office/powerpoint/2010/main" val="2214931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C130394-5523-0643-A41B-6C1809EDE9EB}" type="datetimeFigureOut">
              <a:rPr lang="en-US" smtClean="0"/>
              <a:t>11/16/21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E97728-0F36-7B42-8CEA-720C7B662798}" type="slidenum">
              <a:rPr lang="en-US" smtClean="0"/>
              <a:t>‹#›</a:t>
            </a:fld>
            <a:endParaRPr lang="en-US"/>
          </a:p>
        </p:txBody>
      </p:sp>
    </p:spTree>
    <p:extLst>
      <p:ext uri="{BB962C8B-B14F-4D97-AF65-F5344CB8AC3E}">
        <p14:creationId xmlns:p14="http://schemas.microsoft.com/office/powerpoint/2010/main" val="1041513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130394-5523-0643-A41B-6C1809EDE9EB}" type="datetimeFigureOut">
              <a:rPr lang="en-US" smtClean="0"/>
              <a:t>11/16/21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AE97728-0F36-7B42-8CEA-720C7B662798}" type="slidenum">
              <a:rPr lang="en-US" smtClean="0"/>
              <a:t>‹#›</a:t>
            </a:fld>
            <a:endParaRPr lang="en-US"/>
          </a:p>
        </p:txBody>
      </p:sp>
    </p:spTree>
    <p:extLst>
      <p:ext uri="{BB962C8B-B14F-4D97-AF65-F5344CB8AC3E}">
        <p14:creationId xmlns:p14="http://schemas.microsoft.com/office/powerpoint/2010/main" val="2929057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0C130394-5523-0643-A41B-6C1809EDE9EB}" type="datetimeFigureOut">
              <a:rPr lang="en-US" smtClean="0"/>
              <a:t>11/16/21</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7AE97728-0F36-7B42-8CEA-720C7B662798}"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17912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0C130394-5523-0643-A41B-6C1809EDE9EB}" type="datetimeFigureOut">
              <a:rPr lang="en-US" smtClean="0"/>
              <a:t>11/16/21</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7AE97728-0F36-7B42-8CEA-720C7B662798}"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3282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0C130394-5523-0643-A41B-6C1809EDE9EB}" type="datetimeFigureOut">
              <a:rPr lang="en-US" smtClean="0"/>
              <a:t>11/16/21</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7AE97728-0F36-7B42-8CEA-720C7B662798}"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5607332"/>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60A24-2293-9947-8194-841A16F76ED7}"/>
              </a:ext>
            </a:extLst>
          </p:cNvPr>
          <p:cNvSpPr>
            <a:spLocks noGrp="1"/>
          </p:cNvSpPr>
          <p:nvPr>
            <p:ph type="ctrTitle"/>
          </p:nvPr>
        </p:nvSpPr>
        <p:spPr/>
        <p:txBody>
          <a:bodyPr>
            <a:noAutofit/>
          </a:bodyPr>
          <a:lstStyle/>
          <a:p>
            <a:r>
              <a:rPr lang="en-US" sz="5400" dirty="0"/>
              <a:t>NREL Geospatial Research Scientist Interview</a:t>
            </a:r>
          </a:p>
        </p:txBody>
      </p:sp>
      <p:sp>
        <p:nvSpPr>
          <p:cNvPr id="3" name="Subtitle 2">
            <a:extLst>
              <a:ext uri="{FF2B5EF4-FFF2-40B4-BE49-F238E27FC236}">
                <a16:creationId xmlns:a16="http://schemas.microsoft.com/office/drawing/2014/main" id="{8BC81007-1647-374C-A58D-220FBE7FADB5}"/>
              </a:ext>
            </a:extLst>
          </p:cNvPr>
          <p:cNvSpPr>
            <a:spLocks noGrp="1"/>
          </p:cNvSpPr>
          <p:nvPr>
            <p:ph type="subTitle" idx="1"/>
          </p:nvPr>
        </p:nvSpPr>
        <p:spPr/>
        <p:txBody>
          <a:bodyPr>
            <a:normAutofit/>
          </a:bodyPr>
          <a:lstStyle/>
          <a:p>
            <a:r>
              <a:rPr lang="en-US" sz="4800" dirty="0"/>
              <a:t>Gabe Zuckerman</a:t>
            </a:r>
          </a:p>
        </p:txBody>
      </p:sp>
    </p:spTree>
    <p:extLst>
      <p:ext uri="{BB962C8B-B14F-4D97-AF65-F5344CB8AC3E}">
        <p14:creationId xmlns:p14="http://schemas.microsoft.com/office/powerpoint/2010/main" val="1745065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35168-B683-DE41-818C-CB55E4EB17C8}"/>
              </a:ext>
            </a:extLst>
          </p:cNvPr>
          <p:cNvSpPr>
            <a:spLocks noGrp="1"/>
          </p:cNvSpPr>
          <p:nvPr>
            <p:ph type="title"/>
          </p:nvPr>
        </p:nvSpPr>
        <p:spPr/>
        <p:txBody>
          <a:bodyPr/>
          <a:lstStyle/>
          <a:p>
            <a:r>
              <a:rPr lang="en-US" dirty="0"/>
              <a:t>Professionally…</a:t>
            </a:r>
          </a:p>
        </p:txBody>
      </p:sp>
      <p:sp>
        <p:nvSpPr>
          <p:cNvPr id="3" name="Content Placeholder 2">
            <a:extLst>
              <a:ext uri="{FF2B5EF4-FFF2-40B4-BE49-F238E27FC236}">
                <a16:creationId xmlns:a16="http://schemas.microsoft.com/office/drawing/2014/main" id="{15749B6C-6AD7-FC43-BBC8-1AB62B8745AB}"/>
              </a:ext>
            </a:extLst>
          </p:cNvPr>
          <p:cNvSpPr>
            <a:spLocks noGrp="1"/>
          </p:cNvSpPr>
          <p:nvPr>
            <p:ph idx="1"/>
          </p:nvPr>
        </p:nvSpPr>
        <p:spPr/>
        <p:txBody>
          <a:bodyPr>
            <a:normAutofit/>
          </a:bodyPr>
          <a:lstStyle/>
          <a:p>
            <a:r>
              <a:rPr lang="en-US" sz="2800" dirty="0"/>
              <a:t>Chez Panisse</a:t>
            </a:r>
          </a:p>
          <a:p>
            <a:r>
              <a:rPr lang="en-US" sz="2800" dirty="0"/>
              <a:t>Getz lab</a:t>
            </a:r>
          </a:p>
          <a:p>
            <a:r>
              <a:rPr lang="en-US" sz="2800" dirty="0"/>
              <a:t>Middleton lab </a:t>
            </a:r>
          </a:p>
        </p:txBody>
      </p:sp>
      <p:pic>
        <p:nvPicPr>
          <p:cNvPr id="5" name="Picture 4">
            <a:extLst>
              <a:ext uri="{FF2B5EF4-FFF2-40B4-BE49-F238E27FC236}">
                <a16:creationId xmlns:a16="http://schemas.microsoft.com/office/drawing/2014/main" id="{855C7A77-573A-D040-B01B-D6097B4C7F2A}"/>
              </a:ext>
            </a:extLst>
          </p:cNvPr>
          <p:cNvPicPr>
            <a:picLocks noChangeAspect="1"/>
          </p:cNvPicPr>
          <p:nvPr/>
        </p:nvPicPr>
        <p:blipFill>
          <a:blip r:embed="rId3"/>
          <a:stretch>
            <a:fillRect/>
          </a:stretch>
        </p:blipFill>
        <p:spPr>
          <a:xfrm>
            <a:off x="1371600" y="5524500"/>
            <a:ext cx="3898900" cy="914400"/>
          </a:xfrm>
          <a:prstGeom prst="rect">
            <a:avLst/>
          </a:prstGeom>
        </p:spPr>
      </p:pic>
      <p:pic>
        <p:nvPicPr>
          <p:cNvPr id="6" name="Picture 5">
            <a:extLst>
              <a:ext uri="{FF2B5EF4-FFF2-40B4-BE49-F238E27FC236}">
                <a16:creationId xmlns:a16="http://schemas.microsoft.com/office/drawing/2014/main" id="{EDFA16EE-7DCE-7D4A-839E-EAABDFD042CD}"/>
              </a:ext>
            </a:extLst>
          </p:cNvPr>
          <p:cNvPicPr>
            <a:picLocks noChangeAspect="1"/>
          </p:cNvPicPr>
          <p:nvPr/>
        </p:nvPicPr>
        <p:blipFill>
          <a:blip r:embed="rId4"/>
          <a:stretch>
            <a:fillRect/>
          </a:stretch>
        </p:blipFill>
        <p:spPr>
          <a:xfrm>
            <a:off x="1371600" y="4644950"/>
            <a:ext cx="3898900" cy="616100"/>
          </a:xfrm>
          <a:prstGeom prst="rect">
            <a:avLst/>
          </a:prstGeom>
        </p:spPr>
      </p:pic>
    </p:spTree>
    <p:extLst>
      <p:ext uri="{BB962C8B-B14F-4D97-AF65-F5344CB8AC3E}">
        <p14:creationId xmlns:p14="http://schemas.microsoft.com/office/powerpoint/2010/main" val="13207056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35168-B683-DE41-818C-CB55E4EB17C8}"/>
              </a:ext>
            </a:extLst>
          </p:cNvPr>
          <p:cNvSpPr>
            <a:spLocks noGrp="1"/>
          </p:cNvSpPr>
          <p:nvPr>
            <p:ph type="title"/>
          </p:nvPr>
        </p:nvSpPr>
        <p:spPr/>
        <p:txBody>
          <a:bodyPr/>
          <a:lstStyle/>
          <a:p>
            <a:r>
              <a:rPr lang="en-US" dirty="0"/>
              <a:t>Professionally…</a:t>
            </a:r>
          </a:p>
        </p:txBody>
      </p:sp>
      <p:sp>
        <p:nvSpPr>
          <p:cNvPr id="3" name="Content Placeholder 2">
            <a:extLst>
              <a:ext uri="{FF2B5EF4-FFF2-40B4-BE49-F238E27FC236}">
                <a16:creationId xmlns:a16="http://schemas.microsoft.com/office/drawing/2014/main" id="{15749B6C-6AD7-FC43-BBC8-1AB62B8745AB}"/>
              </a:ext>
            </a:extLst>
          </p:cNvPr>
          <p:cNvSpPr>
            <a:spLocks noGrp="1"/>
          </p:cNvSpPr>
          <p:nvPr>
            <p:ph idx="1"/>
          </p:nvPr>
        </p:nvSpPr>
        <p:spPr/>
        <p:txBody>
          <a:bodyPr>
            <a:normAutofit/>
          </a:bodyPr>
          <a:lstStyle/>
          <a:p>
            <a:r>
              <a:rPr lang="en-US" sz="2800" dirty="0"/>
              <a:t>Chez Panisse</a:t>
            </a:r>
          </a:p>
          <a:p>
            <a:r>
              <a:rPr lang="en-US" sz="2800" dirty="0"/>
              <a:t>Getz lab</a:t>
            </a:r>
          </a:p>
          <a:p>
            <a:r>
              <a:rPr lang="en-US" sz="2800" dirty="0"/>
              <a:t>Middleton lab </a:t>
            </a:r>
          </a:p>
        </p:txBody>
      </p:sp>
      <p:pic>
        <p:nvPicPr>
          <p:cNvPr id="5" name="Picture 4">
            <a:extLst>
              <a:ext uri="{FF2B5EF4-FFF2-40B4-BE49-F238E27FC236}">
                <a16:creationId xmlns:a16="http://schemas.microsoft.com/office/drawing/2014/main" id="{855C7A77-573A-D040-B01B-D6097B4C7F2A}"/>
              </a:ext>
            </a:extLst>
          </p:cNvPr>
          <p:cNvPicPr>
            <a:picLocks noChangeAspect="1"/>
          </p:cNvPicPr>
          <p:nvPr/>
        </p:nvPicPr>
        <p:blipFill>
          <a:blip r:embed="rId3"/>
          <a:stretch>
            <a:fillRect/>
          </a:stretch>
        </p:blipFill>
        <p:spPr>
          <a:xfrm>
            <a:off x="1371600" y="5524500"/>
            <a:ext cx="3898900" cy="914400"/>
          </a:xfrm>
          <a:prstGeom prst="rect">
            <a:avLst/>
          </a:prstGeom>
        </p:spPr>
      </p:pic>
      <p:pic>
        <p:nvPicPr>
          <p:cNvPr id="6" name="Picture 5">
            <a:extLst>
              <a:ext uri="{FF2B5EF4-FFF2-40B4-BE49-F238E27FC236}">
                <a16:creationId xmlns:a16="http://schemas.microsoft.com/office/drawing/2014/main" id="{EDFA16EE-7DCE-7D4A-839E-EAABDFD042CD}"/>
              </a:ext>
            </a:extLst>
          </p:cNvPr>
          <p:cNvPicPr>
            <a:picLocks noChangeAspect="1"/>
          </p:cNvPicPr>
          <p:nvPr/>
        </p:nvPicPr>
        <p:blipFill>
          <a:blip r:embed="rId4"/>
          <a:stretch>
            <a:fillRect/>
          </a:stretch>
        </p:blipFill>
        <p:spPr>
          <a:xfrm>
            <a:off x="1371600" y="4644950"/>
            <a:ext cx="3898900" cy="616100"/>
          </a:xfrm>
          <a:prstGeom prst="rect">
            <a:avLst/>
          </a:prstGeom>
        </p:spPr>
      </p:pic>
      <p:pic>
        <p:nvPicPr>
          <p:cNvPr id="7" name="Picture 6">
            <a:extLst>
              <a:ext uri="{FF2B5EF4-FFF2-40B4-BE49-F238E27FC236}">
                <a16:creationId xmlns:a16="http://schemas.microsoft.com/office/drawing/2014/main" id="{EDAE2883-E7C7-4047-BDDD-1397EEB667D1}"/>
              </a:ext>
            </a:extLst>
          </p:cNvPr>
          <p:cNvPicPr>
            <a:picLocks noChangeAspect="1"/>
          </p:cNvPicPr>
          <p:nvPr/>
        </p:nvPicPr>
        <p:blipFill>
          <a:blip r:embed="rId5"/>
          <a:stretch>
            <a:fillRect/>
          </a:stretch>
        </p:blipFill>
        <p:spPr>
          <a:xfrm>
            <a:off x="6172200" y="359229"/>
            <a:ext cx="5133034" cy="6014357"/>
          </a:xfrm>
          <a:prstGeom prst="rect">
            <a:avLst/>
          </a:prstGeom>
        </p:spPr>
      </p:pic>
    </p:spTree>
    <p:extLst>
      <p:ext uri="{BB962C8B-B14F-4D97-AF65-F5344CB8AC3E}">
        <p14:creationId xmlns:p14="http://schemas.microsoft.com/office/powerpoint/2010/main" val="4025412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Overview</a:t>
            </a:r>
            <a:endParaRPr lang="en-US" dirty="0"/>
          </a:p>
        </p:txBody>
      </p:sp>
      <p:sp>
        <p:nvSpPr>
          <p:cNvPr id="3" name="Content Placeholder 2">
            <a:extLst>
              <a:ext uri="{FF2B5EF4-FFF2-40B4-BE49-F238E27FC236}">
                <a16:creationId xmlns:a16="http://schemas.microsoft.com/office/drawing/2014/main" id="{13CBB457-1D82-DC4D-9951-FBC03C3C503F}"/>
              </a:ext>
            </a:extLst>
          </p:cNvPr>
          <p:cNvSpPr>
            <a:spLocks noGrp="1"/>
          </p:cNvSpPr>
          <p:nvPr>
            <p:ph idx="1"/>
          </p:nvPr>
        </p:nvSpPr>
        <p:spPr/>
        <p:txBody>
          <a:bodyPr/>
          <a:lstStyle/>
          <a:p>
            <a:r>
              <a:rPr lang="en-US" dirty="0"/>
              <a:t>Use WTK data to examine wind speed variability</a:t>
            </a:r>
          </a:p>
          <a:p>
            <a:r>
              <a:rPr lang="en-US" dirty="0"/>
              <a:t>Focusing on diurnal and monthly temporal scales</a:t>
            </a:r>
          </a:p>
          <a:p>
            <a:r>
              <a:rPr lang="en-US" dirty="0"/>
              <a:t>Pilot the analysis on a single location, but write the code so that it could be scaled up</a:t>
            </a:r>
          </a:p>
        </p:txBody>
      </p:sp>
    </p:spTree>
    <p:extLst>
      <p:ext uri="{BB962C8B-B14F-4D97-AF65-F5344CB8AC3E}">
        <p14:creationId xmlns:p14="http://schemas.microsoft.com/office/powerpoint/2010/main" val="3548013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Process</a:t>
            </a:r>
            <a:endParaRPr lang="en-US" dirty="0"/>
          </a:p>
        </p:txBody>
      </p:sp>
      <p:sp>
        <p:nvSpPr>
          <p:cNvPr id="3" name="Content Placeholder 2">
            <a:extLst>
              <a:ext uri="{FF2B5EF4-FFF2-40B4-BE49-F238E27FC236}">
                <a16:creationId xmlns:a16="http://schemas.microsoft.com/office/drawing/2014/main" id="{13CBB457-1D82-DC4D-9951-FBC03C3C503F}"/>
              </a:ext>
            </a:extLst>
          </p:cNvPr>
          <p:cNvSpPr>
            <a:spLocks noGrp="1"/>
          </p:cNvSpPr>
          <p:nvPr>
            <p:ph idx="1"/>
          </p:nvPr>
        </p:nvSpPr>
        <p:spPr/>
        <p:txBody>
          <a:bodyPr/>
          <a:lstStyle/>
          <a:p>
            <a:pPr marL="457200" indent="-457200">
              <a:buFont typeface="+mj-lt"/>
              <a:buAutoNum type="arabicPeriod"/>
            </a:pPr>
            <a:r>
              <a:rPr lang="en-US" dirty="0"/>
              <a:t>Familiarize myself with the data</a:t>
            </a:r>
          </a:p>
        </p:txBody>
      </p:sp>
    </p:spTree>
    <p:extLst>
      <p:ext uri="{BB962C8B-B14F-4D97-AF65-F5344CB8AC3E}">
        <p14:creationId xmlns:p14="http://schemas.microsoft.com/office/powerpoint/2010/main" val="18597775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Process</a:t>
            </a:r>
            <a:endParaRPr lang="en-US" dirty="0"/>
          </a:p>
        </p:txBody>
      </p:sp>
      <p:sp>
        <p:nvSpPr>
          <p:cNvPr id="3" name="Content Placeholder 2">
            <a:extLst>
              <a:ext uri="{FF2B5EF4-FFF2-40B4-BE49-F238E27FC236}">
                <a16:creationId xmlns:a16="http://schemas.microsoft.com/office/drawing/2014/main" id="{13CBB457-1D82-DC4D-9951-FBC03C3C503F}"/>
              </a:ext>
            </a:extLst>
          </p:cNvPr>
          <p:cNvSpPr>
            <a:spLocks noGrp="1"/>
          </p:cNvSpPr>
          <p:nvPr>
            <p:ph idx="1"/>
          </p:nvPr>
        </p:nvSpPr>
        <p:spPr/>
        <p:txBody>
          <a:bodyPr/>
          <a:lstStyle/>
          <a:p>
            <a:pPr marL="457200" indent="-457200">
              <a:buFont typeface="+mj-lt"/>
              <a:buAutoNum type="arabicPeriod"/>
            </a:pPr>
            <a:r>
              <a:rPr lang="en-US" dirty="0"/>
              <a:t>Familiarize myself with the data</a:t>
            </a:r>
          </a:p>
          <a:p>
            <a:pPr marL="457200" indent="-457200">
              <a:buFont typeface="+mj-lt"/>
              <a:buAutoNum type="arabicPeriod"/>
            </a:pPr>
            <a:r>
              <a:rPr lang="en-US" dirty="0"/>
              <a:t>Lit review to understand variability metrics</a:t>
            </a:r>
          </a:p>
        </p:txBody>
      </p:sp>
    </p:spTree>
    <p:extLst>
      <p:ext uri="{BB962C8B-B14F-4D97-AF65-F5344CB8AC3E}">
        <p14:creationId xmlns:p14="http://schemas.microsoft.com/office/powerpoint/2010/main" val="32720191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Process</a:t>
            </a:r>
            <a:endParaRPr lang="en-US" dirty="0"/>
          </a:p>
        </p:txBody>
      </p:sp>
      <p:sp>
        <p:nvSpPr>
          <p:cNvPr id="3" name="Content Placeholder 2">
            <a:extLst>
              <a:ext uri="{FF2B5EF4-FFF2-40B4-BE49-F238E27FC236}">
                <a16:creationId xmlns:a16="http://schemas.microsoft.com/office/drawing/2014/main" id="{13CBB457-1D82-DC4D-9951-FBC03C3C503F}"/>
              </a:ext>
            </a:extLst>
          </p:cNvPr>
          <p:cNvSpPr>
            <a:spLocks noGrp="1"/>
          </p:cNvSpPr>
          <p:nvPr>
            <p:ph idx="1"/>
          </p:nvPr>
        </p:nvSpPr>
        <p:spPr/>
        <p:txBody>
          <a:bodyPr/>
          <a:lstStyle/>
          <a:p>
            <a:pPr marL="457200" indent="-457200">
              <a:buFont typeface="+mj-lt"/>
              <a:buAutoNum type="arabicPeriod"/>
            </a:pPr>
            <a:r>
              <a:rPr lang="en-US" dirty="0"/>
              <a:t>Familiarize myself with the data</a:t>
            </a:r>
          </a:p>
          <a:p>
            <a:pPr marL="457200" indent="-457200">
              <a:buFont typeface="+mj-lt"/>
              <a:buAutoNum type="arabicPeriod"/>
            </a:pPr>
            <a:r>
              <a:rPr lang="en-US" dirty="0"/>
              <a:t>Lit review to understand variability metrics</a:t>
            </a:r>
          </a:p>
          <a:p>
            <a:pPr marL="457200" indent="-457200">
              <a:buFont typeface="+mj-lt"/>
              <a:buAutoNum type="arabicPeriod"/>
            </a:pPr>
            <a:r>
              <a:rPr lang="en-US" dirty="0"/>
              <a:t>Exploratory analysis</a:t>
            </a:r>
          </a:p>
        </p:txBody>
      </p:sp>
    </p:spTree>
    <p:extLst>
      <p:ext uri="{BB962C8B-B14F-4D97-AF65-F5344CB8AC3E}">
        <p14:creationId xmlns:p14="http://schemas.microsoft.com/office/powerpoint/2010/main" val="3044016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Process</a:t>
            </a:r>
            <a:endParaRPr lang="en-US" dirty="0"/>
          </a:p>
        </p:txBody>
      </p:sp>
      <p:sp>
        <p:nvSpPr>
          <p:cNvPr id="3" name="Content Placeholder 2">
            <a:extLst>
              <a:ext uri="{FF2B5EF4-FFF2-40B4-BE49-F238E27FC236}">
                <a16:creationId xmlns:a16="http://schemas.microsoft.com/office/drawing/2014/main" id="{13CBB457-1D82-DC4D-9951-FBC03C3C503F}"/>
              </a:ext>
            </a:extLst>
          </p:cNvPr>
          <p:cNvSpPr>
            <a:spLocks noGrp="1"/>
          </p:cNvSpPr>
          <p:nvPr>
            <p:ph idx="1"/>
          </p:nvPr>
        </p:nvSpPr>
        <p:spPr/>
        <p:txBody>
          <a:bodyPr/>
          <a:lstStyle/>
          <a:p>
            <a:pPr marL="457200" indent="-457200">
              <a:buFont typeface="+mj-lt"/>
              <a:buAutoNum type="arabicPeriod"/>
            </a:pPr>
            <a:r>
              <a:rPr lang="en-US" dirty="0"/>
              <a:t>Familiarize myself with the data</a:t>
            </a:r>
          </a:p>
          <a:p>
            <a:pPr marL="457200" indent="-457200">
              <a:buFont typeface="+mj-lt"/>
              <a:buAutoNum type="arabicPeriod"/>
            </a:pPr>
            <a:r>
              <a:rPr lang="en-US" dirty="0"/>
              <a:t>Lit review to understand variability metrics</a:t>
            </a:r>
          </a:p>
          <a:p>
            <a:pPr marL="457200" indent="-457200">
              <a:buFont typeface="+mj-lt"/>
              <a:buAutoNum type="arabicPeriod"/>
            </a:pPr>
            <a:r>
              <a:rPr lang="en-US" dirty="0"/>
              <a:t>Exploratory analysis</a:t>
            </a:r>
          </a:p>
          <a:p>
            <a:pPr marL="457200" indent="-457200">
              <a:buFont typeface="+mj-lt"/>
              <a:buAutoNum type="arabicPeriod"/>
            </a:pPr>
            <a:r>
              <a:rPr lang="en-US" dirty="0"/>
              <a:t>Functionalize code</a:t>
            </a:r>
          </a:p>
        </p:txBody>
      </p:sp>
    </p:spTree>
    <p:extLst>
      <p:ext uri="{BB962C8B-B14F-4D97-AF65-F5344CB8AC3E}">
        <p14:creationId xmlns:p14="http://schemas.microsoft.com/office/powerpoint/2010/main" val="22589087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Process</a:t>
            </a:r>
            <a:endParaRPr lang="en-US" dirty="0"/>
          </a:p>
        </p:txBody>
      </p:sp>
      <p:pic>
        <p:nvPicPr>
          <p:cNvPr id="7" name="Content Placeholder 6">
            <a:extLst>
              <a:ext uri="{FF2B5EF4-FFF2-40B4-BE49-F238E27FC236}">
                <a16:creationId xmlns:a16="http://schemas.microsoft.com/office/drawing/2014/main" id="{36ACC5D1-4D6E-F944-A6DA-3B0542AA574C}"/>
              </a:ext>
            </a:extLst>
          </p:cNvPr>
          <p:cNvPicPr>
            <a:picLocks noGrp="1" noChangeAspect="1"/>
          </p:cNvPicPr>
          <p:nvPr>
            <p:ph idx="1"/>
          </p:nvPr>
        </p:nvPicPr>
        <p:blipFill>
          <a:blip r:embed="rId3"/>
          <a:stretch>
            <a:fillRect/>
          </a:stretch>
        </p:blipFill>
        <p:spPr>
          <a:xfrm>
            <a:off x="1371600" y="2171700"/>
            <a:ext cx="4856804" cy="3581400"/>
          </a:xfrm>
        </p:spPr>
      </p:pic>
      <p:sp>
        <p:nvSpPr>
          <p:cNvPr id="5" name="TextBox 4">
            <a:extLst>
              <a:ext uri="{FF2B5EF4-FFF2-40B4-BE49-F238E27FC236}">
                <a16:creationId xmlns:a16="http://schemas.microsoft.com/office/drawing/2014/main" id="{A36CEDA6-3EE9-1040-A2A3-5756A1D4D22B}"/>
              </a:ext>
            </a:extLst>
          </p:cNvPr>
          <p:cNvSpPr txBox="1"/>
          <p:nvPr/>
        </p:nvSpPr>
        <p:spPr>
          <a:xfrm>
            <a:off x="7021286" y="1525369"/>
            <a:ext cx="3951514" cy="646331"/>
          </a:xfrm>
          <a:prstGeom prst="rect">
            <a:avLst/>
          </a:prstGeom>
          <a:noFill/>
        </p:spPr>
        <p:txBody>
          <a:bodyPr wrap="square" rtlCol="0">
            <a:spAutoFit/>
          </a:bodyPr>
          <a:lstStyle/>
          <a:p>
            <a:r>
              <a:rPr lang="en-US" dirty="0"/>
              <a:t>1. Familiarize myself with the data</a:t>
            </a:r>
          </a:p>
          <a:p>
            <a:endParaRPr lang="en-US" dirty="0"/>
          </a:p>
        </p:txBody>
      </p:sp>
    </p:spTree>
    <p:extLst>
      <p:ext uri="{BB962C8B-B14F-4D97-AF65-F5344CB8AC3E}">
        <p14:creationId xmlns:p14="http://schemas.microsoft.com/office/powerpoint/2010/main" val="25842982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Process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6400801" y="1525369"/>
            <a:ext cx="4572000" cy="923330"/>
          </a:xfrm>
          <a:prstGeom prst="rect">
            <a:avLst/>
          </a:prstGeom>
          <a:noFill/>
        </p:spPr>
        <p:txBody>
          <a:bodyPr wrap="square" rtlCol="0">
            <a:spAutoFit/>
          </a:bodyPr>
          <a:lstStyle/>
          <a:p>
            <a:r>
              <a:rPr lang="en-US" dirty="0"/>
              <a:t>2. Lit review to understand variability metrics</a:t>
            </a:r>
          </a:p>
          <a:p>
            <a:endParaRPr lang="en-US" dirty="0"/>
          </a:p>
          <a:p>
            <a:endParaRPr lang="en-US" dirty="0"/>
          </a:p>
        </p:txBody>
      </p:sp>
      <p:pic>
        <p:nvPicPr>
          <p:cNvPr id="6" name="Picture 5">
            <a:extLst>
              <a:ext uri="{FF2B5EF4-FFF2-40B4-BE49-F238E27FC236}">
                <a16:creationId xmlns:a16="http://schemas.microsoft.com/office/drawing/2014/main" id="{25365D0F-D74A-9A44-AA54-60A64057EF4F}"/>
              </a:ext>
            </a:extLst>
          </p:cNvPr>
          <p:cNvPicPr>
            <a:picLocks noChangeAspect="1"/>
          </p:cNvPicPr>
          <p:nvPr/>
        </p:nvPicPr>
        <p:blipFill>
          <a:blip r:embed="rId3"/>
          <a:stretch>
            <a:fillRect/>
          </a:stretch>
        </p:blipFill>
        <p:spPr>
          <a:xfrm>
            <a:off x="1781590" y="2896448"/>
            <a:ext cx="6577509" cy="2360503"/>
          </a:xfrm>
          <a:prstGeom prst="rect">
            <a:avLst/>
          </a:prstGeom>
        </p:spPr>
      </p:pic>
      <p:sp>
        <p:nvSpPr>
          <p:cNvPr id="4" name="Content Placeholder 3">
            <a:extLst>
              <a:ext uri="{FF2B5EF4-FFF2-40B4-BE49-F238E27FC236}">
                <a16:creationId xmlns:a16="http://schemas.microsoft.com/office/drawing/2014/main" id="{9A3ACCC4-B28C-CF46-9922-B0D1F28A199E}"/>
              </a:ext>
            </a:extLst>
          </p:cNvPr>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3831027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Process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3. Exploratory analysis</a:t>
            </a:r>
          </a:p>
          <a:p>
            <a:endParaRPr lang="en-US" dirty="0"/>
          </a:p>
          <a:p>
            <a:endParaRPr lang="en-US" dirty="0"/>
          </a:p>
        </p:txBody>
      </p:sp>
      <p:pic>
        <p:nvPicPr>
          <p:cNvPr id="7" name="Content Placeholder 6">
            <a:extLst>
              <a:ext uri="{FF2B5EF4-FFF2-40B4-BE49-F238E27FC236}">
                <a16:creationId xmlns:a16="http://schemas.microsoft.com/office/drawing/2014/main" id="{45AD7BC9-C8AB-AA4A-A5AB-E4B3AD8F082E}"/>
              </a:ext>
            </a:extLst>
          </p:cNvPr>
          <p:cNvPicPr>
            <a:picLocks noGrp="1" noChangeAspect="1"/>
          </p:cNvPicPr>
          <p:nvPr>
            <p:ph idx="1"/>
          </p:nvPr>
        </p:nvPicPr>
        <p:blipFill>
          <a:blip r:embed="rId3"/>
          <a:stretch>
            <a:fillRect/>
          </a:stretch>
        </p:blipFill>
        <p:spPr>
          <a:xfrm>
            <a:off x="1525776" y="3353332"/>
            <a:ext cx="5141724" cy="3384871"/>
          </a:xfrm>
        </p:spPr>
      </p:pic>
      <p:pic>
        <p:nvPicPr>
          <p:cNvPr id="9" name="Picture 8">
            <a:extLst>
              <a:ext uri="{FF2B5EF4-FFF2-40B4-BE49-F238E27FC236}">
                <a16:creationId xmlns:a16="http://schemas.microsoft.com/office/drawing/2014/main" id="{28AC5F77-C941-D24A-AD8C-DC7BFC2A8521}"/>
              </a:ext>
            </a:extLst>
          </p:cNvPr>
          <p:cNvPicPr>
            <a:picLocks noChangeAspect="1"/>
          </p:cNvPicPr>
          <p:nvPr/>
        </p:nvPicPr>
        <p:blipFill>
          <a:blip r:embed="rId4"/>
          <a:stretch>
            <a:fillRect/>
          </a:stretch>
        </p:blipFill>
        <p:spPr>
          <a:xfrm>
            <a:off x="6362700" y="2645815"/>
            <a:ext cx="5067300" cy="3213100"/>
          </a:xfrm>
          <a:prstGeom prst="rect">
            <a:avLst/>
          </a:prstGeom>
        </p:spPr>
      </p:pic>
    </p:spTree>
    <p:extLst>
      <p:ext uri="{BB962C8B-B14F-4D97-AF65-F5344CB8AC3E}">
        <p14:creationId xmlns:p14="http://schemas.microsoft.com/office/powerpoint/2010/main" val="2998851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6941B-5F0D-234F-9CD7-4B740711E375}"/>
              </a:ext>
            </a:extLst>
          </p:cNvPr>
          <p:cNvSpPr>
            <a:spLocks noGrp="1"/>
          </p:cNvSpPr>
          <p:nvPr>
            <p:ph type="title"/>
          </p:nvPr>
        </p:nvSpPr>
        <p:spPr/>
        <p:txBody>
          <a:bodyPr/>
          <a:lstStyle/>
          <a:p>
            <a:r>
              <a:rPr lang="en-US" dirty="0"/>
              <a:t>A little about myself …</a:t>
            </a:r>
          </a:p>
        </p:txBody>
      </p:sp>
      <p:sp>
        <p:nvSpPr>
          <p:cNvPr id="8" name="Content Placeholder 7">
            <a:extLst>
              <a:ext uri="{FF2B5EF4-FFF2-40B4-BE49-F238E27FC236}">
                <a16:creationId xmlns:a16="http://schemas.microsoft.com/office/drawing/2014/main" id="{3FAA5BFF-D449-4842-A87B-28FEE92046A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114861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Process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4. Functionalize code</a:t>
            </a:r>
          </a:p>
          <a:p>
            <a:endParaRPr lang="en-US" dirty="0"/>
          </a:p>
          <a:p>
            <a:endParaRPr lang="en-US" dirty="0"/>
          </a:p>
        </p:txBody>
      </p:sp>
      <p:pic>
        <p:nvPicPr>
          <p:cNvPr id="13" name="Content Placeholder 12">
            <a:extLst>
              <a:ext uri="{FF2B5EF4-FFF2-40B4-BE49-F238E27FC236}">
                <a16:creationId xmlns:a16="http://schemas.microsoft.com/office/drawing/2014/main" id="{321BDC41-947B-C445-AD6B-3BB59419EDA9}"/>
              </a:ext>
            </a:extLst>
          </p:cNvPr>
          <p:cNvPicPr>
            <a:picLocks noGrp="1" noChangeAspect="1"/>
          </p:cNvPicPr>
          <p:nvPr>
            <p:ph idx="1"/>
          </p:nvPr>
        </p:nvPicPr>
        <p:blipFill>
          <a:blip r:embed="rId3"/>
          <a:stretch>
            <a:fillRect/>
          </a:stretch>
        </p:blipFill>
        <p:spPr>
          <a:xfrm>
            <a:off x="1159328" y="2514014"/>
            <a:ext cx="6084651" cy="1212207"/>
          </a:xfrm>
        </p:spPr>
      </p:pic>
    </p:spTree>
    <p:extLst>
      <p:ext uri="{BB962C8B-B14F-4D97-AF65-F5344CB8AC3E}">
        <p14:creationId xmlns:p14="http://schemas.microsoft.com/office/powerpoint/2010/main" val="24854895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Process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4. Functionalize code</a:t>
            </a:r>
          </a:p>
          <a:p>
            <a:endParaRPr lang="en-US" dirty="0"/>
          </a:p>
          <a:p>
            <a:endParaRPr lang="en-US" dirty="0"/>
          </a:p>
        </p:txBody>
      </p:sp>
      <p:pic>
        <p:nvPicPr>
          <p:cNvPr id="13" name="Content Placeholder 12">
            <a:extLst>
              <a:ext uri="{FF2B5EF4-FFF2-40B4-BE49-F238E27FC236}">
                <a16:creationId xmlns:a16="http://schemas.microsoft.com/office/drawing/2014/main" id="{321BDC41-947B-C445-AD6B-3BB59419EDA9}"/>
              </a:ext>
            </a:extLst>
          </p:cNvPr>
          <p:cNvPicPr>
            <a:picLocks noGrp="1" noChangeAspect="1"/>
          </p:cNvPicPr>
          <p:nvPr>
            <p:ph idx="1"/>
          </p:nvPr>
        </p:nvPicPr>
        <p:blipFill>
          <a:blip r:embed="rId3"/>
          <a:stretch>
            <a:fillRect/>
          </a:stretch>
        </p:blipFill>
        <p:spPr>
          <a:xfrm>
            <a:off x="1159328" y="2514014"/>
            <a:ext cx="6084651" cy="1212207"/>
          </a:xfrm>
        </p:spPr>
      </p:pic>
      <p:pic>
        <p:nvPicPr>
          <p:cNvPr id="6" name="Picture 5">
            <a:extLst>
              <a:ext uri="{FF2B5EF4-FFF2-40B4-BE49-F238E27FC236}">
                <a16:creationId xmlns:a16="http://schemas.microsoft.com/office/drawing/2014/main" id="{4B2CBD50-46D7-594A-90FB-474049F68749}"/>
              </a:ext>
            </a:extLst>
          </p:cNvPr>
          <p:cNvPicPr>
            <a:picLocks noChangeAspect="1"/>
          </p:cNvPicPr>
          <p:nvPr/>
        </p:nvPicPr>
        <p:blipFill>
          <a:blip r:embed="rId4"/>
          <a:stretch>
            <a:fillRect/>
          </a:stretch>
        </p:blipFill>
        <p:spPr>
          <a:xfrm>
            <a:off x="3902064" y="2911088"/>
            <a:ext cx="6683829" cy="2996428"/>
          </a:xfrm>
          <a:prstGeom prst="rect">
            <a:avLst/>
          </a:prstGeom>
        </p:spPr>
      </p:pic>
    </p:spTree>
    <p:extLst>
      <p:ext uri="{BB962C8B-B14F-4D97-AF65-F5344CB8AC3E}">
        <p14:creationId xmlns:p14="http://schemas.microsoft.com/office/powerpoint/2010/main" val="3544443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1. Monthly variation</a:t>
            </a:r>
          </a:p>
          <a:p>
            <a:endParaRPr lang="en-US" dirty="0"/>
          </a:p>
          <a:p>
            <a:endParaRPr lang="en-US" dirty="0"/>
          </a:p>
        </p:txBody>
      </p:sp>
      <p:pic>
        <p:nvPicPr>
          <p:cNvPr id="8" name="Content Placeholder 7">
            <a:extLst>
              <a:ext uri="{FF2B5EF4-FFF2-40B4-BE49-F238E27FC236}">
                <a16:creationId xmlns:a16="http://schemas.microsoft.com/office/drawing/2014/main" id="{95CB932A-C3D1-0B47-B36A-A2C7B73137D1}"/>
              </a:ext>
            </a:extLst>
          </p:cNvPr>
          <p:cNvPicPr>
            <a:picLocks noGrp="1" noChangeAspect="1"/>
          </p:cNvPicPr>
          <p:nvPr>
            <p:ph idx="1"/>
          </p:nvPr>
        </p:nvPicPr>
        <p:blipFill>
          <a:blip r:embed="rId3"/>
          <a:stretch>
            <a:fillRect/>
          </a:stretch>
        </p:blipFill>
        <p:spPr>
          <a:xfrm>
            <a:off x="1371600" y="2334400"/>
            <a:ext cx="5531545" cy="3581400"/>
          </a:xfrm>
        </p:spPr>
      </p:pic>
    </p:spTree>
    <p:extLst>
      <p:ext uri="{BB962C8B-B14F-4D97-AF65-F5344CB8AC3E}">
        <p14:creationId xmlns:p14="http://schemas.microsoft.com/office/powerpoint/2010/main" val="284018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1. Monthly variation</a:t>
            </a:r>
          </a:p>
          <a:p>
            <a:endParaRPr lang="en-US" dirty="0"/>
          </a:p>
          <a:p>
            <a:endParaRPr lang="en-US" dirty="0"/>
          </a:p>
        </p:txBody>
      </p:sp>
      <p:pic>
        <p:nvPicPr>
          <p:cNvPr id="8" name="Content Placeholder 7">
            <a:extLst>
              <a:ext uri="{FF2B5EF4-FFF2-40B4-BE49-F238E27FC236}">
                <a16:creationId xmlns:a16="http://schemas.microsoft.com/office/drawing/2014/main" id="{95CB932A-C3D1-0B47-B36A-A2C7B73137D1}"/>
              </a:ext>
            </a:extLst>
          </p:cNvPr>
          <p:cNvPicPr>
            <a:picLocks noGrp="1" noChangeAspect="1"/>
          </p:cNvPicPr>
          <p:nvPr>
            <p:ph idx="1"/>
          </p:nvPr>
        </p:nvPicPr>
        <p:blipFill>
          <a:blip r:embed="rId3"/>
          <a:stretch>
            <a:fillRect/>
          </a:stretch>
        </p:blipFill>
        <p:spPr>
          <a:xfrm>
            <a:off x="1371600" y="2334400"/>
            <a:ext cx="5531545" cy="3581400"/>
          </a:xfrm>
        </p:spPr>
      </p:pic>
      <p:pic>
        <p:nvPicPr>
          <p:cNvPr id="15" name="Picture 14">
            <a:extLst>
              <a:ext uri="{FF2B5EF4-FFF2-40B4-BE49-F238E27FC236}">
                <a16:creationId xmlns:a16="http://schemas.microsoft.com/office/drawing/2014/main" id="{20289EBF-5657-434C-BF62-F661F81720D3}"/>
              </a:ext>
            </a:extLst>
          </p:cNvPr>
          <p:cNvPicPr>
            <a:picLocks noChangeAspect="1"/>
          </p:cNvPicPr>
          <p:nvPr/>
        </p:nvPicPr>
        <p:blipFill>
          <a:blip r:embed="rId4"/>
          <a:stretch>
            <a:fillRect/>
          </a:stretch>
        </p:blipFill>
        <p:spPr>
          <a:xfrm>
            <a:off x="6530733" y="3429000"/>
            <a:ext cx="5168900" cy="3035300"/>
          </a:xfrm>
          <a:prstGeom prst="rect">
            <a:avLst/>
          </a:prstGeom>
        </p:spPr>
      </p:pic>
    </p:spTree>
    <p:extLst>
      <p:ext uri="{BB962C8B-B14F-4D97-AF65-F5344CB8AC3E}">
        <p14:creationId xmlns:p14="http://schemas.microsoft.com/office/powerpoint/2010/main" val="1556691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1. Monthly variation</a:t>
            </a:r>
          </a:p>
          <a:p>
            <a:endParaRPr lang="en-US" dirty="0"/>
          </a:p>
          <a:p>
            <a:endParaRPr lang="en-US" dirty="0"/>
          </a:p>
        </p:txBody>
      </p:sp>
      <p:pic>
        <p:nvPicPr>
          <p:cNvPr id="10" name="Picture 9">
            <a:extLst>
              <a:ext uri="{FF2B5EF4-FFF2-40B4-BE49-F238E27FC236}">
                <a16:creationId xmlns:a16="http://schemas.microsoft.com/office/drawing/2014/main" id="{46922C17-A317-7F4F-952C-60024CBF4FA3}"/>
              </a:ext>
            </a:extLst>
          </p:cNvPr>
          <p:cNvPicPr>
            <a:picLocks noChangeAspect="1"/>
          </p:cNvPicPr>
          <p:nvPr/>
        </p:nvPicPr>
        <p:blipFill>
          <a:blip r:embed="rId3"/>
          <a:stretch>
            <a:fillRect/>
          </a:stretch>
        </p:blipFill>
        <p:spPr>
          <a:xfrm>
            <a:off x="1936770" y="2171700"/>
            <a:ext cx="2449455" cy="3581400"/>
          </a:xfrm>
          <a:prstGeom prst="rect">
            <a:avLst/>
          </a:prstGeom>
        </p:spPr>
      </p:pic>
      <p:sp>
        <p:nvSpPr>
          <p:cNvPr id="4" name="Content Placeholder 3">
            <a:extLst>
              <a:ext uri="{FF2B5EF4-FFF2-40B4-BE49-F238E27FC236}">
                <a16:creationId xmlns:a16="http://schemas.microsoft.com/office/drawing/2014/main" id="{32E29899-86CD-E345-8CF4-AD5F4C2E78FC}"/>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1010828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1. Monthly variation</a:t>
            </a:r>
          </a:p>
          <a:p>
            <a:endParaRPr lang="en-US" dirty="0"/>
          </a:p>
          <a:p>
            <a:endParaRPr lang="en-US" dirty="0"/>
          </a:p>
        </p:txBody>
      </p:sp>
      <p:pic>
        <p:nvPicPr>
          <p:cNvPr id="10" name="Picture 9">
            <a:extLst>
              <a:ext uri="{FF2B5EF4-FFF2-40B4-BE49-F238E27FC236}">
                <a16:creationId xmlns:a16="http://schemas.microsoft.com/office/drawing/2014/main" id="{46922C17-A317-7F4F-952C-60024CBF4FA3}"/>
              </a:ext>
            </a:extLst>
          </p:cNvPr>
          <p:cNvPicPr>
            <a:picLocks noChangeAspect="1"/>
          </p:cNvPicPr>
          <p:nvPr/>
        </p:nvPicPr>
        <p:blipFill>
          <a:blip r:embed="rId3"/>
          <a:stretch>
            <a:fillRect/>
          </a:stretch>
        </p:blipFill>
        <p:spPr>
          <a:xfrm>
            <a:off x="1936770" y="2171700"/>
            <a:ext cx="2449455" cy="3581400"/>
          </a:xfrm>
          <a:prstGeom prst="rect">
            <a:avLst/>
          </a:prstGeom>
        </p:spPr>
      </p:pic>
      <p:pic>
        <p:nvPicPr>
          <p:cNvPr id="12" name="Picture 11">
            <a:extLst>
              <a:ext uri="{FF2B5EF4-FFF2-40B4-BE49-F238E27FC236}">
                <a16:creationId xmlns:a16="http://schemas.microsoft.com/office/drawing/2014/main" id="{5852CF08-9885-D045-B33F-D8BCC31EB377}"/>
              </a:ext>
            </a:extLst>
          </p:cNvPr>
          <p:cNvPicPr>
            <a:picLocks noChangeAspect="1"/>
          </p:cNvPicPr>
          <p:nvPr/>
        </p:nvPicPr>
        <p:blipFill>
          <a:blip r:embed="rId4"/>
          <a:stretch>
            <a:fillRect/>
          </a:stretch>
        </p:blipFill>
        <p:spPr>
          <a:xfrm>
            <a:off x="5757825" y="990600"/>
            <a:ext cx="2863659" cy="5615291"/>
          </a:xfrm>
          <a:prstGeom prst="rect">
            <a:avLst/>
          </a:prstGeom>
        </p:spPr>
      </p:pic>
      <p:sp>
        <p:nvSpPr>
          <p:cNvPr id="4" name="Content Placeholder 3">
            <a:extLst>
              <a:ext uri="{FF2B5EF4-FFF2-40B4-BE49-F238E27FC236}">
                <a16:creationId xmlns:a16="http://schemas.microsoft.com/office/drawing/2014/main" id="{32E29899-86CD-E345-8CF4-AD5F4C2E78FC}"/>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025808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1. Monthly variation</a:t>
            </a:r>
          </a:p>
          <a:p>
            <a:endParaRPr lang="en-US" dirty="0"/>
          </a:p>
          <a:p>
            <a:endParaRPr lang="en-US" dirty="0"/>
          </a:p>
        </p:txBody>
      </p:sp>
      <p:pic>
        <p:nvPicPr>
          <p:cNvPr id="12" name="Picture 11">
            <a:extLst>
              <a:ext uri="{FF2B5EF4-FFF2-40B4-BE49-F238E27FC236}">
                <a16:creationId xmlns:a16="http://schemas.microsoft.com/office/drawing/2014/main" id="{5852CF08-9885-D045-B33F-D8BCC31EB377}"/>
              </a:ext>
            </a:extLst>
          </p:cNvPr>
          <p:cNvPicPr>
            <a:picLocks noChangeAspect="1"/>
          </p:cNvPicPr>
          <p:nvPr/>
        </p:nvPicPr>
        <p:blipFill>
          <a:blip r:embed="rId3"/>
          <a:stretch>
            <a:fillRect/>
          </a:stretch>
        </p:blipFill>
        <p:spPr>
          <a:xfrm>
            <a:off x="5757825" y="990600"/>
            <a:ext cx="2863659" cy="5615291"/>
          </a:xfrm>
          <a:prstGeom prst="rect">
            <a:avLst/>
          </a:prstGeom>
        </p:spPr>
      </p:pic>
      <p:sp>
        <p:nvSpPr>
          <p:cNvPr id="4" name="Content Placeholder 3">
            <a:extLst>
              <a:ext uri="{FF2B5EF4-FFF2-40B4-BE49-F238E27FC236}">
                <a16:creationId xmlns:a16="http://schemas.microsoft.com/office/drawing/2014/main" id="{32E29899-86CD-E345-8CF4-AD5F4C2E78FC}"/>
              </a:ext>
            </a:extLst>
          </p:cNvPr>
          <p:cNvSpPr>
            <a:spLocks noGrp="1"/>
          </p:cNvSpPr>
          <p:nvPr>
            <p:ph idx="1"/>
          </p:nvPr>
        </p:nvSpPr>
        <p:spPr/>
        <p:txBody>
          <a:bodyPr/>
          <a:lstStyle/>
          <a:p>
            <a:endParaRPr lang="en-US" dirty="0"/>
          </a:p>
        </p:txBody>
      </p:sp>
      <p:pic>
        <p:nvPicPr>
          <p:cNvPr id="7" name="Content Placeholder 7">
            <a:extLst>
              <a:ext uri="{FF2B5EF4-FFF2-40B4-BE49-F238E27FC236}">
                <a16:creationId xmlns:a16="http://schemas.microsoft.com/office/drawing/2014/main" id="{1BB973A1-0C34-4143-BA28-3B264D17AB8D}"/>
              </a:ext>
            </a:extLst>
          </p:cNvPr>
          <p:cNvPicPr>
            <a:picLocks noChangeAspect="1"/>
          </p:cNvPicPr>
          <p:nvPr/>
        </p:nvPicPr>
        <p:blipFill>
          <a:blip r:embed="rId4"/>
          <a:stretch>
            <a:fillRect/>
          </a:stretch>
        </p:blipFill>
        <p:spPr>
          <a:xfrm>
            <a:off x="800100" y="2448699"/>
            <a:ext cx="4712795" cy="3051300"/>
          </a:xfrm>
          <a:prstGeom prst="rect">
            <a:avLst/>
          </a:prstGeom>
        </p:spPr>
      </p:pic>
    </p:spTree>
    <p:extLst>
      <p:ext uri="{BB962C8B-B14F-4D97-AF65-F5344CB8AC3E}">
        <p14:creationId xmlns:p14="http://schemas.microsoft.com/office/powerpoint/2010/main" val="9810083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1. Monthly variation</a:t>
            </a:r>
          </a:p>
          <a:p>
            <a:endParaRPr lang="en-US" dirty="0"/>
          </a:p>
          <a:p>
            <a:endParaRPr lang="en-US" dirty="0"/>
          </a:p>
        </p:txBody>
      </p:sp>
      <p:pic>
        <p:nvPicPr>
          <p:cNvPr id="12" name="Picture 11">
            <a:extLst>
              <a:ext uri="{FF2B5EF4-FFF2-40B4-BE49-F238E27FC236}">
                <a16:creationId xmlns:a16="http://schemas.microsoft.com/office/drawing/2014/main" id="{5852CF08-9885-D045-B33F-D8BCC31EB377}"/>
              </a:ext>
            </a:extLst>
          </p:cNvPr>
          <p:cNvPicPr>
            <a:picLocks noChangeAspect="1"/>
          </p:cNvPicPr>
          <p:nvPr/>
        </p:nvPicPr>
        <p:blipFill>
          <a:blip r:embed="rId3"/>
          <a:stretch>
            <a:fillRect/>
          </a:stretch>
        </p:blipFill>
        <p:spPr>
          <a:xfrm>
            <a:off x="5757825" y="990600"/>
            <a:ext cx="2863659" cy="5615291"/>
          </a:xfrm>
          <a:prstGeom prst="rect">
            <a:avLst/>
          </a:prstGeom>
        </p:spPr>
      </p:pic>
      <p:pic>
        <p:nvPicPr>
          <p:cNvPr id="7" name="Content Placeholder 7">
            <a:extLst>
              <a:ext uri="{FF2B5EF4-FFF2-40B4-BE49-F238E27FC236}">
                <a16:creationId xmlns:a16="http://schemas.microsoft.com/office/drawing/2014/main" id="{1BB973A1-0C34-4143-BA28-3B264D17AB8D}"/>
              </a:ext>
            </a:extLst>
          </p:cNvPr>
          <p:cNvPicPr>
            <a:picLocks noChangeAspect="1"/>
          </p:cNvPicPr>
          <p:nvPr/>
        </p:nvPicPr>
        <p:blipFill>
          <a:blip r:embed="rId4"/>
          <a:stretch>
            <a:fillRect/>
          </a:stretch>
        </p:blipFill>
        <p:spPr>
          <a:xfrm>
            <a:off x="800100" y="2448699"/>
            <a:ext cx="4712795" cy="3051300"/>
          </a:xfrm>
          <a:prstGeom prst="rect">
            <a:avLst/>
          </a:prstGeom>
        </p:spPr>
      </p:pic>
      <p:sp>
        <p:nvSpPr>
          <p:cNvPr id="9" name="Content Placeholder 8">
            <a:extLst>
              <a:ext uri="{FF2B5EF4-FFF2-40B4-BE49-F238E27FC236}">
                <a16:creationId xmlns:a16="http://schemas.microsoft.com/office/drawing/2014/main" id="{1F17A467-7347-E149-9154-5129C58D179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549872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1. Monthly variation</a:t>
            </a:r>
          </a:p>
          <a:p>
            <a:endParaRPr lang="en-US" dirty="0"/>
          </a:p>
          <a:p>
            <a:endParaRPr lang="en-US" dirty="0"/>
          </a:p>
        </p:txBody>
      </p:sp>
      <p:sp>
        <p:nvSpPr>
          <p:cNvPr id="9" name="Content Placeholder 8">
            <a:extLst>
              <a:ext uri="{FF2B5EF4-FFF2-40B4-BE49-F238E27FC236}">
                <a16:creationId xmlns:a16="http://schemas.microsoft.com/office/drawing/2014/main" id="{1F17A467-7347-E149-9154-5129C58D179E}"/>
              </a:ext>
            </a:extLst>
          </p:cNvPr>
          <p:cNvSpPr>
            <a:spLocks noGrp="1"/>
          </p:cNvSpPr>
          <p:nvPr>
            <p:ph idx="1"/>
          </p:nvPr>
        </p:nvSpPr>
        <p:spPr/>
        <p:txBody>
          <a:bodyPr/>
          <a:lstStyle/>
          <a:p>
            <a:r>
              <a:rPr lang="en-US" dirty="0"/>
              <a:t>Plot showing mean monthly wind (Y) speeds and monthly </a:t>
            </a:r>
            <a:r>
              <a:rPr lang="en-US" dirty="0" err="1"/>
              <a:t>RCoVs</a:t>
            </a:r>
            <a:r>
              <a:rPr lang="en-US" dirty="0"/>
              <a:t> (x) to show best months to have generate power</a:t>
            </a:r>
          </a:p>
        </p:txBody>
      </p:sp>
    </p:spTree>
    <p:extLst>
      <p:ext uri="{BB962C8B-B14F-4D97-AF65-F5344CB8AC3E}">
        <p14:creationId xmlns:p14="http://schemas.microsoft.com/office/powerpoint/2010/main" val="13986971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1. Monthly variation</a:t>
            </a:r>
          </a:p>
          <a:p>
            <a:endParaRPr lang="en-US" dirty="0"/>
          </a:p>
          <a:p>
            <a:endParaRPr lang="en-US" dirty="0"/>
          </a:p>
        </p:txBody>
      </p:sp>
      <p:pic>
        <p:nvPicPr>
          <p:cNvPr id="4" name="Content Placeholder 3">
            <a:extLst>
              <a:ext uri="{FF2B5EF4-FFF2-40B4-BE49-F238E27FC236}">
                <a16:creationId xmlns:a16="http://schemas.microsoft.com/office/drawing/2014/main" id="{A31072B3-B189-0446-9776-8C578DF6ADFB}"/>
              </a:ext>
            </a:extLst>
          </p:cNvPr>
          <p:cNvPicPr>
            <a:picLocks noGrp="1" noChangeAspect="1"/>
          </p:cNvPicPr>
          <p:nvPr>
            <p:ph idx="1"/>
          </p:nvPr>
        </p:nvPicPr>
        <p:blipFill>
          <a:blip r:embed="rId3"/>
          <a:stretch>
            <a:fillRect/>
          </a:stretch>
        </p:blipFill>
        <p:spPr>
          <a:xfrm>
            <a:off x="1930565" y="2448699"/>
            <a:ext cx="5611514" cy="3665586"/>
          </a:xfrm>
        </p:spPr>
      </p:pic>
    </p:spTree>
    <p:extLst>
      <p:ext uri="{BB962C8B-B14F-4D97-AF65-F5344CB8AC3E}">
        <p14:creationId xmlns:p14="http://schemas.microsoft.com/office/powerpoint/2010/main" val="730186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6941B-5F0D-234F-9CD7-4B740711E375}"/>
              </a:ext>
            </a:extLst>
          </p:cNvPr>
          <p:cNvSpPr>
            <a:spLocks noGrp="1"/>
          </p:cNvSpPr>
          <p:nvPr>
            <p:ph type="title"/>
          </p:nvPr>
        </p:nvSpPr>
        <p:spPr/>
        <p:txBody>
          <a:bodyPr/>
          <a:lstStyle/>
          <a:p>
            <a:r>
              <a:rPr lang="en-US" dirty="0"/>
              <a:t>A little about myself …</a:t>
            </a:r>
          </a:p>
        </p:txBody>
      </p:sp>
      <p:pic>
        <p:nvPicPr>
          <p:cNvPr id="4" name="Picture 3">
            <a:extLst>
              <a:ext uri="{FF2B5EF4-FFF2-40B4-BE49-F238E27FC236}">
                <a16:creationId xmlns:a16="http://schemas.microsoft.com/office/drawing/2014/main" id="{FBE1C644-1EC9-D84F-8031-ECB2BA492A09}"/>
              </a:ext>
            </a:extLst>
          </p:cNvPr>
          <p:cNvPicPr>
            <a:picLocks noChangeAspect="1"/>
          </p:cNvPicPr>
          <p:nvPr/>
        </p:nvPicPr>
        <p:blipFill>
          <a:blip r:embed="rId3"/>
          <a:stretch>
            <a:fillRect/>
          </a:stretch>
        </p:blipFill>
        <p:spPr>
          <a:xfrm>
            <a:off x="1626508" y="2334986"/>
            <a:ext cx="3898900" cy="914400"/>
          </a:xfrm>
          <a:prstGeom prst="rect">
            <a:avLst/>
          </a:prstGeom>
        </p:spPr>
      </p:pic>
      <p:sp>
        <p:nvSpPr>
          <p:cNvPr id="6" name="Content Placeholder 5">
            <a:extLst>
              <a:ext uri="{FF2B5EF4-FFF2-40B4-BE49-F238E27FC236}">
                <a16:creationId xmlns:a16="http://schemas.microsoft.com/office/drawing/2014/main" id="{7FA56F7C-3A55-9944-8E7B-C2EA73FE39A8}"/>
              </a:ext>
            </a:extLst>
          </p:cNvPr>
          <p:cNvSpPr>
            <a:spLocks noGrp="1"/>
          </p:cNvSpPr>
          <p:nvPr>
            <p:ph idx="1"/>
          </p:nvPr>
        </p:nvSpPr>
        <p:spPr>
          <a:xfrm>
            <a:off x="2590800" y="7511143"/>
            <a:ext cx="9601200" cy="3581400"/>
          </a:xfrm>
        </p:spPr>
        <p:txBody>
          <a:bodyPr/>
          <a:lstStyle/>
          <a:p>
            <a:pPr marL="0" indent="0">
              <a:buNone/>
            </a:pPr>
            <a:endParaRPr lang="en-US" dirty="0"/>
          </a:p>
        </p:txBody>
      </p:sp>
    </p:spTree>
    <p:extLst>
      <p:ext uri="{BB962C8B-B14F-4D97-AF65-F5344CB8AC3E}">
        <p14:creationId xmlns:p14="http://schemas.microsoft.com/office/powerpoint/2010/main" val="531302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2. Diurnal variation</a:t>
            </a:r>
          </a:p>
          <a:p>
            <a:endParaRPr lang="en-US" dirty="0"/>
          </a:p>
          <a:p>
            <a:endParaRPr lang="en-US" dirty="0"/>
          </a:p>
        </p:txBody>
      </p:sp>
      <p:sp>
        <p:nvSpPr>
          <p:cNvPr id="10" name="Content Placeholder 9">
            <a:extLst>
              <a:ext uri="{FF2B5EF4-FFF2-40B4-BE49-F238E27FC236}">
                <a16:creationId xmlns:a16="http://schemas.microsoft.com/office/drawing/2014/main" id="{DCD9D246-4963-604B-9921-FB63676947E4}"/>
              </a:ext>
            </a:extLst>
          </p:cNvPr>
          <p:cNvSpPr>
            <a:spLocks noGrp="1"/>
          </p:cNvSpPr>
          <p:nvPr>
            <p:ph idx="1"/>
          </p:nvPr>
        </p:nvSpPr>
        <p:spPr/>
        <p:txBody>
          <a:bodyPr/>
          <a:lstStyle/>
          <a:p>
            <a:endParaRPr lang="en-US"/>
          </a:p>
        </p:txBody>
      </p:sp>
      <p:pic>
        <p:nvPicPr>
          <p:cNvPr id="11" name="Content Placeholder 11">
            <a:extLst>
              <a:ext uri="{FF2B5EF4-FFF2-40B4-BE49-F238E27FC236}">
                <a16:creationId xmlns:a16="http://schemas.microsoft.com/office/drawing/2014/main" id="{E109216C-B4CE-FB41-B50C-31498457C51D}"/>
              </a:ext>
            </a:extLst>
          </p:cNvPr>
          <p:cNvPicPr>
            <a:picLocks noChangeAspect="1"/>
          </p:cNvPicPr>
          <p:nvPr/>
        </p:nvPicPr>
        <p:blipFill>
          <a:blip r:embed="rId3"/>
          <a:stretch>
            <a:fillRect/>
          </a:stretch>
        </p:blipFill>
        <p:spPr>
          <a:xfrm>
            <a:off x="1371600" y="2171700"/>
            <a:ext cx="4301223" cy="2592753"/>
          </a:xfrm>
          <a:prstGeom prst="rect">
            <a:avLst/>
          </a:prstGeom>
        </p:spPr>
      </p:pic>
    </p:spTree>
    <p:extLst>
      <p:ext uri="{BB962C8B-B14F-4D97-AF65-F5344CB8AC3E}">
        <p14:creationId xmlns:p14="http://schemas.microsoft.com/office/powerpoint/2010/main" val="19537030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2. Diurnal variation</a:t>
            </a:r>
          </a:p>
          <a:p>
            <a:endParaRPr lang="en-US" dirty="0"/>
          </a:p>
          <a:p>
            <a:endParaRPr lang="en-US" dirty="0"/>
          </a:p>
        </p:txBody>
      </p:sp>
      <p:pic>
        <p:nvPicPr>
          <p:cNvPr id="7" name="Picture 6">
            <a:extLst>
              <a:ext uri="{FF2B5EF4-FFF2-40B4-BE49-F238E27FC236}">
                <a16:creationId xmlns:a16="http://schemas.microsoft.com/office/drawing/2014/main" id="{710EEF59-627C-1F4C-BFCA-DC65E1A0D9E5}"/>
              </a:ext>
            </a:extLst>
          </p:cNvPr>
          <p:cNvPicPr>
            <a:picLocks noChangeAspect="1"/>
          </p:cNvPicPr>
          <p:nvPr/>
        </p:nvPicPr>
        <p:blipFill>
          <a:blip r:embed="rId3"/>
          <a:stretch>
            <a:fillRect/>
          </a:stretch>
        </p:blipFill>
        <p:spPr>
          <a:xfrm>
            <a:off x="5842000" y="2171700"/>
            <a:ext cx="5130800" cy="3136900"/>
          </a:xfrm>
          <a:prstGeom prst="rect">
            <a:avLst/>
          </a:prstGeom>
        </p:spPr>
      </p:pic>
      <p:pic>
        <p:nvPicPr>
          <p:cNvPr id="12" name="Content Placeholder 11">
            <a:extLst>
              <a:ext uri="{FF2B5EF4-FFF2-40B4-BE49-F238E27FC236}">
                <a16:creationId xmlns:a16="http://schemas.microsoft.com/office/drawing/2014/main" id="{82105B09-9552-9F49-97C3-66E897E0DE5C}"/>
              </a:ext>
            </a:extLst>
          </p:cNvPr>
          <p:cNvPicPr>
            <a:picLocks noGrp="1" noChangeAspect="1"/>
          </p:cNvPicPr>
          <p:nvPr>
            <p:ph idx="1"/>
          </p:nvPr>
        </p:nvPicPr>
        <p:blipFill>
          <a:blip r:embed="rId4"/>
          <a:stretch>
            <a:fillRect/>
          </a:stretch>
        </p:blipFill>
        <p:spPr>
          <a:xfrm>
            <a:off x="1219200" y="2171700"/>
            <a:ext cx="4301223" cy="2592753"/>
          </a:xfrm>
        </p:spPr>
      </p:pic>
    </p:spTree>
    <p:extLst>
      <p:ext uri="{BB962C8B-B14F-4D97-AF65-F5344CB8AC3E}">
        <p14:creationId xmlns:p14="http://schemas.microsoft.com/office/powerpoint/2010/main" val="419360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6941B-5F0D-234F-9CD7-4B740711E375}"/>
              </a:ext>
            </a:extLst>
          </p:cNvPr>
          <p:cNvSpPr>
            <a:spLocks noGrp="1"/>
          </p:cNvSpPr>
          <p:nvPr>
            <p:ph type="title"/>
          </p:nvPr>
        </p:nvSpPr>
        <p:spPr/>
        <p:txBody>
          <a:bodyPr/>
          <a:lstStyle/>
          <a:p>
            <a:r>
              <a:rPr lang="en-US" dirty="0"/>
              <a:t>A little about myself …</a:t>
            </a:r>
          </a:p>
        </p:txBody>
      </p:sp>
      <p:pic>
        <p:nvPicPr>
          <p:cNvPr id="7" name="Picture 6">
            <a:extLst>
              <a:ext uri="{FF2B5EF4-FFF2-40B4-BE49-F238E27FC236}">
                <a16:creationId xmlns:a16="http://schemas.microsoft.com/office/drawing/2014/main" id="{11E132E6-984E-5844-933C-8911D0B4DA18}"/>
              </a:ext>
            </a:extLst>
          </p:cNvPr>
          <p:cNvPicPr>
            <a:picLocks noChangeAspect="1"/>
          </p:cNvPicPr>
          <p:nvPr/>
        </p:nvPicPr>
        <p:blipFill>
          <a:blip r:embed="rId3"/>
          <a:stretch>
            <a:fillRect/>
          </a:stretch>
        </p:blipFill>
        <p:spPr>
          <a:xfrm>
            <a:off x="1371600" y="1653435"/>
            <a:ext cx="4734839" cy="3551129"/>
          </a:xfrm>
          <a:prstGeom prst="rect">
            <a:avLst/>
          </a:prstGeom>
        </p:spPr>
      </p:pic>
      <p:sp>
        <p:nvSpPr>
          <p:cNvPr id="4" name="Content Placeholder 3">
            <a:extLst>
              <a:ext uri="{FF2B5EF4-FFF2-40B4-BE49-F238E27FC236}">
                <a16:creationId xmlns:a16="http://schemas.microsoft.com/office/drawing/2014/main" id="{C55B8129-75C9-C441-AC3A-54F3763C8B14}"/>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75857475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6941B-5F0D-234F-9CD7-4B740711E375}"/>
              </a:ext>
            </a:extLst>
          </p:cNvPr>
          <p:cNvSpPr>
            <a:spLocks noGrp="1"/>
          </p:cNvSpPr>
          <p:nvPr>
            <p:ph type="title"/>
          </p:nvPr>
        </p:nvSpPr>
        <p:spPr/>
        <p:txBody>
          <a:bodyPr/>
          <a:lstStyle/>
          <a:p>
            <a:r>
              <a:rPr lang="en-US" dirty="0"/>
              <a:t>A little about myself …</a:t>
            </a:r>
          </a:p>
        </p:txBody>
      </p:sp>
      <p:pic>
        <p:nvPicPr>
          <p:cNvPr id="5" name="Content Placeholder 4">
            <a:extLst>
              <a:ext uri="{FF2B5EF4-FFF2-40B4-BE49-F238E27FC236}">
                <a16:creationId xmlns:a16="http://schemas.microsoft.com/office/drawing/2014/main" id="{C7EF5069-582E-D54B-99C7-8C3F4CC46517}"/>
              </a:ext>
            </a:extLst>
          </p:cNvPr>
          <p:cNvPicPr>
            <a:picLocks noGrp="1" noChangeAspect="1"/>
          </p:cNvPicPr>
          <p:nvPr>
            <p:ph idx="1"/>
          </p:nvPr>
        </p:nvPicPr>
        <p:blipFill>
          <a:blip r:embed="rId3"/>
          <a:stretch>
            <a:fillRect/>
          </a:stretch>
        </p:blipFill>
        <p:spPr>
          <a:xfrm>
            <a:off x="2029260" y="2343932"/>
            <a:ext cx="6366933" cy="3581400"/>
          </a:xfrm>
        </p:spPr>
      </p:pic>
      <p:pic>
        <p:nvPicPr>
          <p:cNvPr id="11" name="Picture 10">
            <a:extLst>
              <a:ext uri="{FF2B5EF4-FFF2-40B4-BE49-F238E27FC236}">
                <a16:creationId xmlns:a16="http://schemas.microsoft.com/office/drawing/2014/main" id="{403BBEC6-C7F8-1C40-9ECE-195F0A3FC442}"/>
              </a:ext>
            </a:extLst>
          </p:cNvPr>
          <p:cNvPicPr>
            <a:picLocks noChangeAspect="1"/>
          </p:cNvPicPr>
          <p:nvPr/>
        </p:nvPicPr>
        <p:blipFill>
          <a:blip r:embed="rId4"/>
          <a:stretch>
            <a:fillRect/>
          </a:stretch>
        </p:blipFill>
        <p:spPr>
          <a:xfrm>
            <a:off x="7194922" y="818367"/>
            <a:ext cx="3316265" cy="3316265"/>
          </a:xfrm>
          <a:prstGeom prst="rect">
            <a:avLst/>
          </a:prstGeom>
        </p:spPr>
      </p:pic>
    </p:spTree>
    <p:extLst>
      <p:ext uri="{BB962C8B-B14F-4D97-AF65-F5344CB8AC3E}">
        <p14:creationId xmlns:p14="http://schemas.microsoft.com/office/powerpoint/2010/main" val="12635764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35168-B683-DE41-818C-CB55E4EB17C8}"/>
              </a:ext>
            </a:extLst>
          </p:cNvPr>
          <p:cNvSpPr>
            <a:spLocks noGrp="1"/>
          </p:cNvSpPr>
          <p:nvPr>
            <p:ph type="title"/>
          </p:nvPr>
        </p:nvSpPr>
        <p:spPr/>
        <p:txBody>
          <a:bodyPr/>
          <a:lstStyle/>
          <a:p>
            <a:r>
              <a:rPr lang="en-US" dirty="0"/>
              <a:t>Professionally…</a:t>
            </a:r>
          </a:p>
        </p:txBody>
      </p:sp>
      <p:sp>
        <p:nvSpPr>
          <p:cNvPr id="3" name="Content Placeholder 2">
            <a:extLst>
              <a:ext uri="{FF2B5EF4-FFF2-40B4-BE49-F238E27FC236}">
                <a16:creationId xmlns:a16="http://schemas.microsoft.com/office/drawing/2014/main" id="{15749B6C-6AD7-FC43-BBC8-1AB62B8745AB}"/>
              </a:ext>
            </a:extLst>
          </p:cNvPr>
          <p:cNvSpPr>
            <a:spLocks noGrp="1"/>
          </p:cNvSpPr>
          <p:nvPr>
            <p:ph idx="1"/>
          </p:nvPr>
        </p:nvSpPr>
        <p:spPr/>
        <p:txBody>
          <a:bodyPr>
            <a:normAutofit/>
          </a:bodyPr>
          <a:lstStyle/>
          <a:p>
            <a:endParaRPr lang="en-US" sz="2800" dirty="0"/>
          </a:p>
        </p:txBody>
      </p:sp>
      <p:pic>
        <p:nvPicPr>
          <p:cNvPr id="12" name="Picture 11">
            <a:extLst>
              <a:ext uri="{FF2B5EF4-FFF2-40B4-BE49-F238E27FC236}">
                <a16:creationId xmlns:a16="http://schemas.microsoft.com/office/drawing/2014/main" id="{F2EDE730-2057-894E-B735-CB80028FC5DA}"/>
              </a:ext>
            </a:extLst>
          </p:cNvPr>
          <p:cNvPicPr>
            <a:picLocks noChangeAspect="1"/>
          </p:cNvPicPr>
          <p:nvPr/>
        </p:nvPicPr>
        <p:blipFill>
          <a:blip r:embed="rId3"/>
          <a:stretch>
            <a:fillRect/>
          </a:stretch>
        </p:blipFill>
        <p:spPr>
          <a:xfrm>
            <a:off x="3309470" y="-3305791"/>
            <a:ext cx="3922059" cy="2941544"/>
          </a:xfrm>
          <a:prstGeom prst="rect">
            <a:avLst/>
          </a:prstGeom>
        </p:spPr>
      </p:pic>
    </p:spTree>
    <p:extLst>
      <p:ext uri="{BB962C8B-B14F-4D97-AF65-F5344CB8AC3E}">
        <p14:creationId xmlns:p14="http://schemas.microsoft.com/office/powerpoint/2010/main" val="19225962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35168-B683-DE41-818C-CB55E4EB17C8}"/>
              </a:ext>
            </a:extLst>
          </p:cNvPr>
          <p:cNvSpPr>
            <a:spLocks noGrp="1"/>
          </p:cNvSpPr>
          <p:nvPr>
            <p:ph type="title"/>
          </p:nvPr>
        </p:nvSpPr>
        <p:spPr/>
        <p:txBody>
          <a:bodyPr/>
          <a:lstStyle/>
          <a:p>
            <a:r>
              <a:rPr lang="en-US" dirty="0"/>
              <a:t>Professionally…</a:t>
            </a:r>
          </a:p>
        </p:txBody>
      </p:sp>
      <p:sp>
        <p:nvSpPr>
          <p:cNvPr id="3" name="Content Placeholder 2">
            <a:extLst>
              <a:ext uri="{FF2B5EF4-FFF2-40B4-BE49-F238E27FC236}">
                <a16:creationId xmlns:a16="http://schemas.microsoft.com/office/drawing/2014/main" id="{15749B6C-6AD7-FC43-BBC8-1AB62B8745AB}"/>
              </a:ext>
            </a:extLst>
          </p:cNvPr>
          <p:cNvSpPr>
            <a:spLocks noGrp="1"/>
          </p:cNvSpPr>
          <p:nvPr>
            <p:ph idx="1"/>
          </p:nvPr>
        </p:nvSpPr>
        <p:spPr/>
        <p:txBody>
          <a:bodyPr>
            <a:normAutofit/>
          </a:bodyPr>
          <a:lstStyle/>
          <a:p>
            <a:r>
              <a:rPr lang="en-US" sz="2800" dirty="0"/>
              <a:t>Chez Panisse</a:t>
            </a:r>
          </a:p>
        </p:txBody>
      </p:sp>
      <p:pic>
        <p:nvPicPr>
          <p:cNvPr id="12" name="Picture 11">
            <a:extLst>
              <a:ext uri="{FF2B5EF4-FFF2-40B4-BE49-F238E27FC236}">
                <a16:creationId xmlns:a16="http://schemas.microsoft.com/office/drawing/2014/main" id="{F2EDE730-2057-894E-B735-CB80028FC5DA}"/>
              </a:ext>
            </a:extLst>
          </p:cNvPr>
          <p:cNvPicPr>
            <a:picLocks noChangeAspect="1"/>
          </p:cNvPicPr>
          <p:nvPr/>
        </p:nvPicPr>
        <p:blipFill>
          <a:blip r:embed="rId3"/>
          <a:stretch>
            <a:fillRect/>
          </a:stretch>
        </p:blipFill>
        <p:spPr>
          <a:xfrm>
            <a:off x="6624170" y="2441866"/>
            <a:ext cx="3922059" cy="2941544"/>
          </a:xfrm>
          <a:prstGeom prst="rect">
            <a:avLst/>
          </a:prstGeom>
        </p:spPr>
      </p:pic>
    </p:spTree>
    <p:extLst>
      <p:ext uri="{BB962C8B-B14F-4D97-AF65-F5344CB8AC3E}">
        <p14:creationId xmlns:p14="http://schemas.microsoft.com/office/powerpoint/2010/main" val="24294515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35168-B683-DE41-818C-CB55E4EB17C8}"/>
              </a:ext>
            </a:extLst>
          </p:cNvPr>
          <p:cNvSpPr>
            <a:spLocks noGrp="1"/>
          </p:cNvSpPr>
          <p:nvPr>
            <p:ph type="title"/>
          </p:nvPr>
        </p:nvSpPr>
        <p:spPr/>
        <p:txBody>
          <a:bodyPr/>
          <a:lstStyle/>
          <a:p>
            <a:r>
              <a:rPr lang="en-US" dirty="0"/>
              <a:t>Professionally…</a:t>
            </a:r>
          </a:p>
        </p:txBody>
      </p:sp>
      <p:sp>
        <p:nvSpPr>
          <p:cNvPr id="3" name="Content Placeholder 2">
            <a:extLst>
              <a:ext uri="{FF2B5EF4-FFF2-40B4-BE49-F238E27FC236}">
                <a16:creationId xmlns:a16="http://schemas.microsoft.com/office/drawing/2014/main" id="{15749B6C-6AD7-FC43-BBC8-1AB62B8745AB}"/>
              </a:ext>
            </a:extLst>
          </p:cNvPr>
          <p:cNvSpPr>
            <a:spLocks noGrp="1"/>
          </p:cNvSpPr>
          <p:nvPr>
            <p:ph idx="1"/>
          </p:nvPr>
        </p:nvSpPr>
        <p:spPr/>
        <p:txBody>
          <a:bodyPr>
            <a:normAutofit/>
          </a:bodyPr>
          <a:lstStyle/>
          <a:p>
            <a:r>
              <a:rPr lang="en-US" sz="2800" dirty="0"/>
              <a:t>Chez Panisse</a:t>
            </a:r>
          </a:p>
          <a:p>
            <a:r>
              <a:rPr lang="en-US" sz="2800" dirty="0"/>
              <a:t>Getz lab </a:t>
            </a:r>
          </a:p>
        </p:txBody>
      </p:sp>
      <p:pic>
        <p:nvPicPr>
          <p:cNvPr id="9" name="Picture 8">
            <a:extLst>
              <a:ext uri="{FF2B5EF4-FFF2-40B4-BE49-F238E27FC236}">
                <a16:creationId xmlns:a16="http://schemas.microsoft.com/office/drawing/2014/main" id="{8C3DE92B-6B42-6A45-AD64-F2256D7BFA1F}"/>
              </a:ext>
            </a:extLst>
          </p:cNvPr>
          <p:cNvPicPr>
            <a:picLocks noChangeAspect="1"/>
          </p:cNvPicPr>
          <p:nvPr/>
        </p:nvPicPr>
        <p:blipFill>
          <a:blip r:embed="rId3"/>
          <a:stretch>
            <a:fillRect/>
          </a:stretch>
        </p:blipFill>
        <p:spPr>
          <a:xfrm>
            <a:off x="1371600" y="5524500"/>
            <a:ext cx="3898900" cy="914400"/>
          </a:xfrm>
          <a:prstGeom prst="rect">
            <a:avLst/>
          </a:prstGeom>
        </p:spPr>
      </p:pic>
      <p:pic>
        <p:nvPicPr>
          <p:cNvPr id="11" name="Picture 10">
            <a:extLst>
              <a:ext uri="{FF2B5EF4-FFF2-40B4-BE49-F238E27FC236}">
                <a16:creationId xmlns:a16="http://schemas.microsoft.com/office/drawing/2014/main" id="{72A101E4-4345-E043-977E-D6E319EB9AD3}"/>
              </a:ext>
            </a:extLst>
          </p:cNvPr>
          <p:cNvPicPr>
            <a:picLocks noChangeAspect="1"/>
          </p:cNvPicPr>
          <p:nvPr/>
        </p:nvPicPr>
        <p:blipFill>
          <a:blip r:embed="rId4"/>
          <a:stretch>
            <a:fillRect/>
          </a:stretch>
        </p:blipFill>
        <p:spPr>
          <a:xfrm>
            <a:off x="1371600" y="4644950"/>
            <a:ext cx="3898900" cy="616100"/>
          </a:xfrm>
          <a:prstGeom prst="rect">
            <a:avLst/>
          </a:prstGeom>
        </p:spPr>
      </p:pic>
      <p:pic>
        <p:nvPicPr>
          <p:cNvPr id="12" name="Picture 11">
            <a:extLst>
              <a:ext uri="{FF2B5EF4-FFF2-40B4-BE49-F238E27FC236}">
                <a16:creationId xmlns:a16="http://schemas.microsoft.com/office/drawing/2014/main" id="{F2EDE730-2057-894E-B735-CB80028FC5DA}"/>
              </a:ext>
            </a:extLst>
          </p:cNvPr>
          <p:cNvPicPr>
            <a:picLocks noChangeAspect="1"/>
          </p:cNvPicPr>
          <p:nvPr/>
        </p:nvPicPr>
        <p:blipFill>
          <a:blip r:embed="rId5"/>
          <a:stretch>
            <a:fillRect/>
          </a:stretch>
        </p:blipFill>
        <p:spPr>
          <a:xfrm>
            <a:off x="3309470" y="-3305791"/>
            <a:ext cx="3922059" cy="2941544"/>
          </a:xfrm>
          <a:prstGeom prst="rect">
            <a:avLst/>
          </a:prstGeom>
        </p:spPr>
      </p:pic>
    </p:spTree>
    <p:extLst>
      <p:ext uri="{BB962C8B-B14F-4D97-AF65-F5344CB8AC3E}">
        <p14:creationId xmlns:p14="http://schemas.microsoft.com/office/powerpoint/2010/main" val="13988521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35168-B683-DE41-818C-CB55E4EB17C8}"/>
              </a:ext>
            </a:extLst>
          </p:cNvPr>
          <p:cNvSpPr>
            <a:spLocks noGrp="1"/>
          </p:cNvSpPr>
          <p:nvPr>
            <p:ph type="title"/>
          </p:nvPr>
        </p:nvSpPr>
        <p:spPr/>
        <p:txBody>
          <a:bodyPr/>
          <a:lstStyle/>
          <a:p>
            <a:r>
              <a:rPr lang="en-US" dirty="0"/>
              <a:t>Professionally…</a:t>
            </a:r>
          </a:p>
        </p:txBody>
      </p:sp>
      <p:sp>
        <p:nvSpPr>
          <p:cNvPr id="3" name="Content Placeholder 2">
            <a:extLst>
              <a:ext uri="{FF2B5EF4-FFF2-40B4-BE49-F238E27FC236}">
                <a16:creationId xmlns:a16="http://schemas.microsoft.com/office/drawing/2014/main" id="{15749B6C-6AD7-FC43-BBC8-1AB62B8745AB}"/>
              </a:ext>
            </a:extLst>
          </p:cNvPr>
          <p:cNvSpPr>
            <a:spLocks noGrp="1"/>
          </p:cNvSpPr>
          <p:nvPr>
            <p:ph idx="1"/>
          </p:nvPr>
        </p:nvSpPr>
        <p:spPr/>
        <p:txBody>
          <a:bodyPr>
            <a:normAutofit/>
          </a:bodyPr>
          <a:lstStyle/>
          <a:p>
            <a:r>
              <a:rPr lang="en-US" sz="2800" dirty="0"/>
              <a:t>Chez Panisse</a:t>
            </a:r>
          </a:p>
          <a:p>
            <a:r>
              <a:rPr lang="en-US" sz="2800" dirty="0"/>
              <a:t>Getz lab </a:t>
            </a:r>
          </a:p>
        </p:txBody>
      </p:sp>
      <p:pic>
        <p:nvPicPr>
          <p:cNvPr id="5" name="Picture 4">
            <a:extLst>
              <a:ext uri="{FF2B5EF4-FFF2-40B4-BE49-F238E27FC236}">
                <a16:creationId xmlns:a16="http://schemas.microsoft.com/office/drawing/2014/main" id="{89263BAE-36D2-C64E-927E-51991756B544}"/>
              </a:ext>
            </a:extLst>
          </p:cNvPr>
          <p:cNvPicPr>
            <a:picLocks noChangeAspect="1"/>
          </p:cNvPicPr>
          <p:nvPr/>
        </p:nvPicPr>
        <p:blipFill>
          <a:blip r:embed="rId3"/>
          <a:stretch>
            <a:fillRect/>
          </a:stretch>
        </p:blipFill>
        <p:spPr>
          <a:xfrm>
            <a:off x="6096000" y="990600"/>
            <a:ext cx="5032375" cy="5032375"/>
          </a:xfrm>
          <a:prstGeom prst="rect">
            <a:avLst/>
          </a:prstGeom>
        </p:spPr>
      </p:pic>
      <p:pic>
        <p:nvPicPr>
          <p:cNvPr id="6" name="Picture 5">
            <a:extLst>
              <a:ext uri="{FF2B5EF4-FFF2-40B4-BE49-F238E27FC236}">
                <a16:creationId xmlns:a16="http://schemas.microsoft.com/office/drawing/2014/main" id="{FB4CDE0D-BFD5-A643-A4CC-4BB4DA77DFAD}"/>
              </a:ext>
            </a:extLst>
          </p:cNvPr>
          <p:cNvPicPr>
            <a:picLocks noChangeAspect="1"/>
          </p:cNvPicPr>
          <p:nvPr/>
        </p:nvPicPr>
        <p:blipFill>
          <a:blip r:embed="rId4"/>
          <a:stretch>
            <a:fillRect/>
          </a:stretch>
        </p:blipFill>
        <p:spPr>
          <a:xfrm>
            <a:off x="1371600" y="5524500"/>
            <a:ext cx="3898900" cy="914400"/>
          </a:xfrm>
          <a:prstGeom prst="rect">
            <a:avLst/>
          </a:prstGeom>
        </p:spPr>
      </p:pic>
      <p:pic>
        <p:nvPicPr>
          <p:cNvPr id="7" name="Picture 6">
            <a:extLst>
              <a:ext uri="{FF2B5EF4-FFF2-40B4-BE49-F238E27FC236}">
                <a16:creationId xmlns:a16="http://schemas.microsoft.com/office/drawing/2014/main" id="{982E77F1-EBDE-774D-BB71-70F7A5085D67}"/>
              </a:ext>
            </a:extLst>
          </p:cNvPr>
          <p:cNvPicPr>
            <a:picLocks noChangeAspect="1"/>
          </p:cNvPicPr>
          <p:nvPr/>
        </p:nvPicPr>
        <p:blipFill>
          <a:blip r:embed="rId5"/>
          <a:stretch>
            <a:fillRect/>
          </a:stretch>
        </p:blipFill>
        <p:spPr>
          <a:xfrm>
            <a:off x="1371600" y="4644950"/>
            <a:ext cx="3898900" cy="616100"/>
          </a:xfrm>
          <a:prstGeom prst="rect">
            <a:avLst/>
          </a:prstGeom>
        </p:spPr>
      </p:pic>
    </p:spTree>
    <p:extLst>
      <p:ext uri="{BB962C8B-B14F-4D97-AF65-F5344CB8AC3E}">
        <p14:creationId xmlns:p14="http://schemas.microsoft.com/office/powerpoint/2010/main" val="42583405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{EB99F006-93EE-8542-912B-136920615794}tf10001072</Template>
  <TotalTime>1106</TotalTime>
  <Words>2170</Words>
  <Application>Microsoft Macintosh PowerPoint</Application>
  <PresentationFormat>Widescreen</PresentationFormat>
  <Paragraphs>196</Paragraphs>
  <Slides>31</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Calibri</vt:lpstr>
      <vt:lpstr>Franklin Gothic Book</vt:lpstr>
      <vt:lpstr>Crop</vt:lpstr>
      <vt:lpstr>NREL Geospatial Research Scientist Interview</vt:lpstr>
      <vt:lpstr>A little about myself …</vt:lpstr>
      <vt:lpstr>A little about myself …</vt:lpstr>
      <vt:lpstr>A little about myself …</vt:lpstr>
      <vt:lpstr>A little about myself …</vt:lpstr>
      <vt:lpstr>Professionally…</vt:lpstr>
      <vt:lpstr>Professionally…</vt:lpstr>
      <vt:lpstr>Professionally…</vt:lpstr>
      <vt:lpstr>Professionally…</vt:lpstr>
      <vt:lpstr>Professionally…</vt:lpstr>
      <vt:lpstr>Professionally…</vt:lpstr>
      <vt:lpstr>Technical Task Overview</vt:lpstr>
      <vt:lpstr>Technical Task Process</vt:lpstr>
      <vt:lpstr>Technical Task Process</vt:lpstr>
      <vt:lpstr>Technical Task Process</vt:lpstr>
      <vt:lpstr>Technical Task Process</vt:lpstr>
      <vt:lpstr>Technical Task Process</vt:lpstr>
      <vt:lpstr>Technical Task Process</vt:lpstr>
      <vt:lpstr>Technical Task Process</vt:lpstr>
      <vt:lpstr>Technical Task Process</vt:lpstr>
      <vt:lpstr>Technical Task Process</vt:lpstr>
      <vt:lpstr>Technical Task Results</vt:lpstr>
      <vt:lpstr>Technical Task Results</vt:lpstr>
      <vt:lpstr>Technical Task Results</vt:lpstr>
      <vt:lpstr>Technical Task Results</vt:lpstr>
      <vt:lpstr>Technical Task Results</vt:lpstr>
      <vt:lpstr>Technical Task Results</vt:lpstr>
      <vt:lpstr>Technical Task Results</vt:lpstr>
      <vt:lpstr>Technical Task Results</vt:lpstr>
      <vt:lpstr>Technical Task Results</vt:lpstr>
      <vt:lpstr>Technical Task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NREL Geospatial Research Scientist Interview</dc:title>
  <dc:creator>Gabe Zuckerman</dc:creator>
  <cp:lastModifiedBy>Gabe Zuckerman</cp:lastModifiedBy>
  <cp:revision>74</cp:revision>
  <dcterms:created xsi:type="dcterms:W3CDTF">2021-11-16T23:18:10Z</dcterms:created>
  <dcterms:modified xsi:type="dcterms:W3CDTF">2021-11-17T17:44:53Z</dcterms:modified>
</cp:coreProperties>
</file>